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74" r:id="rId4"/>
    <p:sldId id="273" r:id="rId5"/>
    <p:sldId id="275" r:id="rId6"/>
    <p:sldId id="276" r:id="rId7"/>
    <p:sldId id="277" r:id="rId8"/>
    <p:sldId id="278" r:id="rId9"/>
    <p:sldId id="279" r:id="rId10"/>
    <p:sldId id="283" r:id="rId11"/>
    <p:sldId id="280" r:id="rId12"/>
    <p:sldId id="281" r:id="rId13"/>
    <p:sldId id="282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2" autoAdjust="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E8BDE-344E-4DE9-B002-C37593739B17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14525A-5D86-4D4B-92E3-6FCC2BE73428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22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4525A-5D86-4D4B-92E3-6FCC2BE7342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794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691680" y="1268760"/>
            <a:ext cx="662473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>
                <a:solidFill>
                  <a:srgbClr val="FF0000"/>
                </a:solidFill>
                <a:latin typeface="+mj-lt"/>
              </a:rPr>
              <a:t>Як можна подорожувати Україною. </a:t>
            </a:r>
            <a:endParaRPr lang="uk-UA" sz="44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uk-UA" sz="4400" b="1" dirty="0" smtClean="0">
                <a:solidFill>
                  <a:srgbClr val="FF0000"/>
                </a:solidFill>
                <a:latin typeface="+mj-lt"/>
              </a:rPr>
              <a:t>Чому </a:t>
            </a:r>
            <a:r>
              <a:rPr lang="uk-UA" sz="4400" b="1" dirty="0">
                <a:solidFill>
                  <a:srgbClr val="FF0000"/>
                </a:solidFill>
                <a:latin typeface="+mj-lt"/>
              </a:rPr>
              <a:t>Україну можна </a:t>
            </a:r>
            <a:r>
              <a:rPr lang="uk-UA" sz="4400" b="1" dirty="0" smtClean="0">
                <a:solidFill>
                  <a:srgbClr val="FF0000"/>
                </a:solidFill>
                <a:latin typeface="+mj-lt"/>
              </a:rPr>
              <a:t>назвати </a:t>
            </a:r>
            <a:r>
              <a:rPr lang="uk-UA" sz="4400" b="1" i="1" dirty="0">
                <a:solidFill>
                  <a:srgbClr val="FF0000"/>
                </a:solidFill>
                <a:latin typeface="+mj-lt"/>
              </a:rPr>
              <a:t>різноманітною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4616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Мандруємо Україною»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6935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691680" y="1052736"/>
            <a:ext cx="6132499" cy="4536504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419872" y="5683837"/>
            <a:ext cx="32079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ВОЛОШКА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133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2915816" y="528134"/>
            <a:ext cx="3384376" cy="5927858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23528" y="5561894"/>
            <a:ext cx="2520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ТОПОЛЯ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335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879321" y="660395"/>
            <a:ext cx="4608512" cy="5662315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611560" y="5733256"/>
            <a:ext cx="19442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ВЕРБА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814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1859367" y="1052736"/>
            <a:ext cx="6912768" cy="5195203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611560" y="5733256"/>
            <a:ext cx="12241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ДУБ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322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691680" y="1268760"/>
            <a:ext cx="662473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>
                <a:solidFill>
                  <a:srgbClr val="FF0000"/>
                </a:solidFill>
              </a:rPr>
              <a:t>Тварини України. </a:t>
            </a:r>
            <a:r>
              <a:rPr lang="uk-UA" sz="4400" b="1" dirty="0" smtClean="0">
                <a:solidFill>
                  <a:srgbClr val="FF0000"/>
                </a:solidFill>
              </a:rPr>
              <a:t/>
            </a:r>
            <a:br>
              <a:rPr lang="uk-UA" sz="4400" b="1" dirty="0" smtClean="0">
                <a:solidFill>
                  <a:srgbClr val="FF0000"/>
                </a:solidFill>
              </a:rPr>
            </a:br>
            <a:r>
              <a:rPr lang="uk-UA" sz="4400" b="1" dirty="0" smtClean="0">
                <a:solidFill>
                  <a:srgbClr val="FF0000"/>
                </a:solidFill>
              </a:rPr>
              <a:t>Чому </a:t>
            </a:r>
            <a:r>
              <a:rPr lang="uk-UA" sz="4400" b="1" dirty="0">
                <a:solidFill>
                  <a:srgbClr val="FF0000"/>
                </a:solidFill>
              </a:rPr>
              <a:t>тварини і рослини потраплять до Червоної книги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811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942863" y="1700808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Я руда, низького росту,</a:t>
            </a:r>
            <a:br>
              <a:rPr lang="uk-UA" sz="4000" dirty="0"/>
            </a:br>
            <a:r>
              <a:rPr lang="uk-UA" sz="4000" dirty="0"/>
              <a:t>Хитра я і довгохвоста.</a:t>
            </a:r>
            <a:br>
              <a:rPr lang="uk-UA" sz="4000" dirty="0"/>
            </a:br>
            <a:r>
              <a:rPr lang="uk-UA" sz="4000" dirty="0"/>
              <a:t>На курей я вельми ласа –</a:t>
            </a:r>
            <a:br>
              <a:rPr lang="uk-UA" sz="4000" dirty="0"/>
            </a:br>
            <a:r>
              <a:rPr lang="uk-UA" sz="4000" dirty="0"/>
              <a:t>В них таке смачненьке м'ясо…</a:t>
            </a:r>
            <a:br>
              <a:rPr lang="uk-UA" sz="4000" dirty="0"/>
            </a:br>
            <a:r>
              <a:rPr lang="uk-UA" sz="4000" dirty="0"/>
              <a:t>Вовку-брату я сестриця,</a:t>
            </a:r>
            <a:br>
              <a:rPr lang="uk-UA" sz="4000" dirty="0"/>
            </a:br>
            <a:r>
              <a:rPr lang="uk-UA" sz="4000" dirty="0"/>
              <a:t>А зовуть мене … </a:t>
            </a:r>
            <a:r>
              <a:rPr lang="uk-UA" sz="4000" dirty="0" smtClean="0"/>
              <a:t>.</a:t>
            </a:r>
            <a:endParaRPr lang="ru-RU" sz="40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40169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НАСТУПНА ЗАГАДКА</a:t>
            </a:r>
            <a:endParaRPr lang="ru-RU" sz="2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0728"/>
            <a:ext cx="6531446" cy="377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2622" y="980728"/>
            <a:ext cx="2079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ЛИСИЦЯ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784349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942863" y="1700808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Я </a:t>
            </a:r>
            <a:r>
              <a:rPr lang="uk-UA" sz="4000" dirty="0" smtClean="0"/>
              <a:t>гостроносий </a:t>
            </a:r>
            <a:r>
              <a:rPr lang="uk-UA" sz="4000" dirty="0"/>
              <a:t>і малий,</a:t>
            </a:r>
            <a:br>
              <a:rPr lang="uk-UA" sz="4000" dirty="0"/>
            </a:br>
            <a:r>
              <a:rPr lang="uk-UA" sz="4000" dirty="0"/>
              <a:t>Сірий, тихий і незлий.</a:t>
            </a:r>
            <a:br>
              <a:rPr lang="uk-UA" sz="4000" dirty="0"/>
            </a:br>
            <a:r>
              <a:rPr lang="uk-UA" sz="4000" dirty="0"/>
              <a:t>Вдень </a:t>
            </a:r>
            <a:r>
              <a:rPr lang="uk-UA" sz="4000" dirty="0" smtClean="0"/>
              <a:t>ховаюся.</a:t>
            </a:r>
          </a:p>
          <a:p>
            <a:r>
              <a:rPr lang="uk-UA" sz="4000" dirty="0" smtClean="0"/>
              <a:t>Вночі йду </a:t>
            </a:r>
            <a:r>
              <a:rPr lang="uk-UA" sz="4000" dirty="0" err="1"/>
              <a:t>шукать</a:t>
            </a:r>
            <a:r>
              <a:rPr lang="uk-UA" sz="4000" dirty="0"/>
              <a:t> собі харчі.</a:t>
            </a:r>
            <a:br>
              <a:rPr lang="uk-UA" sz="4000" dirty="0"/>
            </a:br>
            <a:r>
              <a:rPr lang="uk-UA" sz="4000" dirty="0"/>
              <a:t>Весь із тонких голочок.</a:t>
            </a:r>
            <a:br>
              <a:rPr lang="uk-UA" sz="4000" dirty="0"/>
            </a:br>
            <a:r>
              <a:rPr lang="uk-UA" sz="4000" dirty="0"/>
              <a:t>Як </a:t>
            </a:r>
            <a:r>
              <a:rPr lang="uk-UA" sz="4000" dirty="0" smtClean="0"/>
              <a:t>я звуся?..</a:t>
            </a:r>
            <a:endParaRPr lang="ru-RU" sz="40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98493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НАСТУПНА ЗАГАДКА</a:t>
            </a:r>
            <a:endParaRPr lang="ru-RU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809" y="1124744"/>
            <a:ext cx="3743329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7474" y="3873242"/>
            <a:ext cx="3551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ЇЖАЧОК (ЇЖАК)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513371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934964" y="2276872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Я веселенький звірок,</a:t>
            </a:r>
            <a:br>
              <a:rPr lang="uk-UA" sz="4000" dirty="0"/>
            </a:br>
            <a:r>
              <a:rPr lang="uk-UA" sz="4000" dirty="0"/>
              <a:t>Плиг з ялинки на дубок.</a:t>
            </a:r>
            <a:endParaRPr lang="ru-RU" sz="40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75641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кутник 12"/>
          <p:cNvSpPr/>
          <p:nvPr/>
        </p:nvSpPr>
        <p:spPr>
          <a:xfrm>
            <a:off x="963576" y="75982"/>
            <a:ext cx="4616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Мандруємо Україною»</a:t>
            </a: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7"/>
            <a:ext cx="7667539" cy="4896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1115616" y="460339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Хто зображений на малюнку?</a:t>
            </a:r>
            <a:endParaRPr lang="ru-RU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Куди зібралася сім’я?</a:t>
            </a:r>
            <a:endParaRPr lang="ru-RU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Чи любите ви подорожувати? Чому?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uk-UA" dirty="0"/>
              <a:t>Як ви гадаєте, про що ми сьогодні поговоримо?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224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НАСТУПНА ЗАГАДКА</a:t>
            </a:r>
            <a:endParaRPr lang="ru-RU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08720"/>
            <a:ext cx="3918396" cy="396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62312" y="4305290"/>
            <a:ext cx="3881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БІЛКА (ВИВІРКА)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707732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934964" y="1916832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Не князівської породи,</a:t>
            </a:r>
            <a:br>
              <a:rPr lang="uk-UA" sz="4000" dirty="0"/>
            </a:br>
            <a:r>
              <a:rPr lang="uk-UA" sz="4000" dirty="0"/>
              <a:t>А ходить у короні,</a:t>
            </a:r>
            <a:br>
              <a:rPr lang="uk-UA" sz="4000" dirty="0"/>
            </a:br>
            <a:r>
              <a:rPr lang="uk-UA" sz="4000" dirty="0"/>
              <a:t>Не їздець, а зі шпорами,</a:t>
            </a:r>
            <a:br>
              <a:rPr lang="uk-UA" sz="4000" dirty="0"/>
            </a:br>
            <a:r>
              <a:rPr lang="uk-UA" sz="4000" dirty="0"/>
              <a:t>Не сторож, а рано будить.</a:t>
            </a:r>
            <a:endParaRPr lang="ru-RU" sz="40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13280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НАСТУПНА ЗАГАДКА</a:t>
            </a:r>
            <a:endParaRPr lang="ru-RU" sz="24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775" y="836712"/>
            <a:ext cx="3977741" cy="4244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1254" y="4385470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ПІВЕНЬ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950920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1043608" y="692696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/>
              <a:t>Буркотливий, вайлуватий</a:t>
            </a:r>
            <a:br>
              <a:rPr lang="uk-UA" sz="3600" dirty="0"/>
            </a:br>
            <a:r>
              <a:rPr lang="uk-UA" sz="3600" dirty="0"/>
              <a:t>Ходить лісом дід кошлатий:</a:t>
            </a:r>
            <a:br>
              <a:rPr lang="uk-UA" sz="3600" dirty="0"/>
            </a:br>
            <a:r>
              <a:rPr lang="uk-UA" sz="3600" dirty="0"/>
              <a:t>Одягнувся в кожушину,</a:t>
            </a:r>
            <a:br>
              <a:rPr lang="uk-UA" sz="3600" dirty="0"/>
            </a:br>
            <a:r>
              <a:rPr lang="uk-UA" sz="3600" dirty="0"/>
              <a:t>Мед шукає і ожину.</a:t>
            </a:r>
            <a:br>
              <a:rPr lang="uk-UA" sz="3600" dirty="0"/>
            </a:br>
            <a:r>
              <a:rPr lang="uk-UA" sz="3600" dirty="0"/>
              <a:t>Літом любить </a:t>
            </a:r>
            <a:r>
              <a:rPr lang="uk-UA" sz="3600" dirty="0" smtClean="0"/>
              <a:t>полювати</a:t>
            </a:r>
            <a:r>
              <a:rPr lang="uk-UA" sz="3600" dirty="0"/>
              <a:t>,</a:t>
            </a:r>
            <a:br>
              <a:rPr lang="uk-UA" sz="3600" dirty="0"/>
            </a:br>
            <a:r>
              <a:rPr lang="uk-UA" sz="3600" dirty="0"/>
              <a:t>А зимою — в лігві спати.</a:t>
            </a:r>
            <a:br>
              <a:rPr lang="uk-UA" sz="3600" dirty="0"/>
            </a:br>
            <a:r>
              <a:rPr lang="uk-UA" sz="3600" dirty="0"/>
              <a:t>Як зачує він весну —</a:t>
            </a:r>
            <a:br>
              <a:rPr lang="uk-UA" sz="3600" dirty="0"/>
            </a:br>
            <a:r>
              <a:rPr lang="uk-UA" sz="3600" dirty="0"/>
              <a:t>Прокидається від сну.</a:t>
            </a:r>
            <a:endParaRPr lang="ru-RU" sz="36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93342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НАСТУПНА ЗАГАДКА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340" y="548680"/>
            <a:ext cx="3087543" cy="589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61724" y="1844824"/>
            <a:ext cx="22772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ВЕДМІДЬ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7994699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934964" y="1916832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Довгі ноги, довгий ніс.</a:t>
            </a:r>
            <a:br>
              <a:rPr lang="uk-UA" sz="4000" dirty="0"/>
            </a:br>
            <a:r>
              <a:rPr lang="uk-UA" sz="4000" dirty="0"/>
              <a:t>Прилетів – обід приніс.</a:t>
            </a:r>
            <a:br>
              <a:rPr lang="uk-UA" sz="4000" dirty="0"/>
            </a:br>
            <a:r>
              <a:rPr lang="uk-UA" sz="4000" dirty="0"/>
              <a:t>Смачних жабеняток</a:t>
            </a:r>
            <a:br>
              <a:rPr lang="uk-UA" sz="4000" dirty="0"/>
            </a:br>
            <a:r>
              <a:rPr lang="uk-UA" sz="4000" dirty="0"/>
              <a:t>Для своїх маляток.</a:t>
            </a:r>
            <a:endParaRPr lang="ru-RU" sz="40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188618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НАСТУПНА ЗАГАДКА</a:t>
            </a:r>
            <a:endParaRPr lang="ru-RU" sz="2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3381375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2080" y="1988840"/>
            <a:ext cx="19229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ЛЕЛЕКА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848354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934964" y="1916832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Сірий, ікластий</a:t>
            </a:r>
            <a:br>
              <a:rPr lang="uk-UA" sz="4000" dirty="0"/>
            </a:br>
            <a:r>
              <a:rPr lang="uk-UA" sz="4000" dirty="0"/>
              <a:t>Хоче вівцю вкрасти.</a:t>
            </a:r>
            <a:endParaRPr lang="ru-RU" sz="40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19524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НАСТУПНА ЗАГАДКА</a:t>
            </a:r>
            <a:endParaRPr lang="ru-RU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633" y="692696"/>
            <a:ext cx="447459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29657" y="836711"/>
            <a:ext cx="1393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ВОВК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3522829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sp>
        <p:nvSpPr>
          <p:cNvPr id="2" name="Прямокутник 1"/>
          <p:cNvSpPr/>
          <p:nvPr/>
        </p:nvSpPr>
        <p:spPr>
          <a:xfrm>
            <a:off x="934964" y="1916832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Не ходжу я,  а скакаю,</a:t>
            </a:r>
            <a:br>
              <a:rPr lang="uk-UA" sz="4000" dirty="0"/>
            </a:br>
            <a:r>
              <a:rPr lang="uk-UA" sz="4000" dirty="0"/>
              <a:t>Бо нерівні ноги маю.</a:t>
            </a:r>
            <a:br>
              <a:rPr lang="uk-UA" sz="4000" dirty="0"/>
            </a:br>
            <a:r>
              <a:rPr lang="uk-UA" sz="4000" dirty="0"/>
              <a:t>Через поле навмання</a:t>
            </a:r>
            <a:br>
              <a:rPr lang="uk-UA" sz="4000" dirty="0"/>
            </a:br>
            <a:r>
              <a:rPr lang="uk-UA" sz="4000" dirty="0"/>
              <a:t>Перегнав би я коня.</a:t>
            </a:r>
            <a:endParaRPr lang="ru-RU" sz="4000" dirty="0"/>
          </a:p>
        </p:txBody>
      </p:sp>
      <p:sp>
        <p:nvSpPr>
          <p:cNvPr id="3" name="Округлений прямокутник 2">
            <a:hlinkClick r:id="rId3" action="ppaction://hlinksldjump"/>
          </p:cNvPr>
          <p:cNvSpPr/>
          <p:nvPr/>
        </p:nvSpPr>
        <p:spPr>
          <a:xfrm>
            <a:off x="5364088" y="5301208"/>
            <a:ext cx="309634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ВІДПОВІДЬ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03841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691680" y="1268760"/>
            <a:ext cx="66247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>
                <a:solidFill>
                  <a:srgbClr val="FF0000"/>
                </a:solidFill>
              </a:rPr>
              <a:t>Рекорди України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4616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Мандруємо Україною»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55837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52736"/>
            <a:ext cx="30384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79912" y="4869160"/>
            <a:ext cx="16205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ЗАЄЦЬ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032869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165" y="837408"/>
            <a:ext cx="3841084" cy="5210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995" y="837408"/>
            <a:ext cx="3717070" cy="522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1216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691680" y="1268760"/>
            <a:ext cx="662473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>
                <a:solidFill>
                  <a:srgbClr val="FF0000"/>
                </a:solidFill>
              </a:rPr>
              <a:t>Про дзьоби і лапи. Розповідаємо про тварин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3603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13314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20688"/>
            <a:ext cx="4120049" cy="573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3122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11266" name="Picture 2" descr="http://vseslova.com.ua/images/bse/0004/48000/1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94610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592226" y="5085184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/>
              <a:t>Дзьоби</a:t>
            </a:r>
            <a:r>
              <a:rPr lang="ru-RU" sz="1600" dirty="0"/>
              <a:t>: 1 — лебедя-шипуна; 2 — </a:t>
            </a:r>
            <a:r>
              <a:rPr lang="ru-RU" sz="1600" dirty="0" err="1"/>
              <a:t>рожевого</a:t>
            </a:r>
            <a:r>
              <a:rPr lang="ru-RU" sz="1600" dirty="0"/>
              <a:t> </a:t>
            </a:r>
            <a:r>
              <a:rPr lang="ru-RU" sz="1600" dirty="0" err="1"/>
              <a:t>пелікана</a:t>
            </a:r>
            <a:r>
              <a:rPr lang="ru-RU" sz="1600" dirty="0"/>
              <a:t>; 3 — великого кроншнепа; 4 — </a:t>
            </a:r>
            <a:r>
              <a:rPr lang="ru-RU" sz="1600" dirty="0" err="1"/>
              <a:t>шилодзьобки</a:t>
            </a:r>
            <a:r>
              <a:rPr lang="ru-RU" sz="1600" dirty="0"/>
              <a:t>; 5 — </a:t>
            </a:r>
            <a:r>
              <a:rPr lang="ru-RU" sz="1600" dirty="0" err="1"/>
              <a:t>куліка-лопатеня</a:t>
            </a:r>
            <a:r>
              <a:rPr lang="ru-RU" sz="1600" dirty="0"/>
              <a:t>; 6 — клеста-</a:t>
            </a:r>
            <a:r>
              <a:rPr lang="ru-RU" sz="1600" dirty="0" err="1"/>
              <a:t>сосновіка</a:t>
            </a:r>
            <a:r>
              <a:rPr lang="ru-RU" sz="1600" dirty="0"/>
              <a:t>; 7 — сизого голуба; 8 — </a:t>
            </a:r>
            <a:r>
              <a:rPr lang="ru-RU" sz="1600" dirty="0" err="1"/>
              <a:t>довгохвостого</a:t>
            </a:r>
            <a:r>
              <a:rPr lang="ru-RU" sz="1600" dirty="0"/>
              <a:t> поморника; 9 — </a:t>
            </a:r>
            <a:r>
              <a:rPr lang="ru-RU" sz="1600" dirty="0" err="1"/>
              <a:t>іпатки</a:t>
            </a:r>
            <a:r>
              <a:rPr lang="ru-RU" sz="1600" dirty="0"/>
              <a:t>; 10 — тонкоклювого </a:t>
            </a:r>
            <a:r>
              <a:rPr lang="ru-RU" sz="1600" dirty="0" err="1"/>
              <a:t>буревісника</a:t>
            </a:r>
            <a:r>
              <a:rPr lang="ru-RU" sz="1600" dirty="0"/>
              <a:t>; 11 — орла беркута; 12 — </a:t>
            </a:r>
            <a:r>
              <a:rPr lang="ru-RU" sz="1600" dirty="0" err="1"/>
              <a:t>уссурійського</a:t>
            </a:r>
            <a:r>
              <a:rPr lang="ru-RU" sz="1600" dirty="0"/>
              <a:t> баклана; 13 — </a:t>
            </a:r>
            <a:r>
              <a:rPr lang="ru-RU" sz="1600" dirty="0" err="1"/>
              <a:t>колпіци</a:t>
            </a:r>
            <a:r>
              <a:rPr lang="ru-RU" sz="1600" dirty="0"/>
              <a:t>; 14 — </a:t>
            </a:r>
            <a:r>
              <a:rPr lang="ru-RU" sz="1600" dirty="0" err="1"/>
              <a:t>фламінго</a:t>
            </a:r>
            <a:r>
              <a:rPr lang="ru-RU" sz="1600" dirty="0"/>
              <a:t>; 15 — </a:t>
            </a:r>
            <a:r>
              <a:rPr lang="ru-RU" sz="1600" dirty="0" err="1"/>
              <a:t>птиці</a:t>
            </a:r>
            <a:r>
              <a:rPr lang="ru-RU" sz="1600" dirty="0"/>
              <a:t>-носорога; 16 — тукана; 17 — </a:t>
            </a:r>
            <a:r>
              <a:rPr lang="ru-RU" sz="1600" dirty="0" err="1"/>
              <a:t>звичайної</a:t>
            </a:r>
            <a:r>
              <a:rPr lang="ru-RU" sz="1600" dirty="0"/>
              <a:t> </a:t>
            </a:r>
            <a:r>
              <a:rPr lang="ru-RU" sz="1600" dirty="0" err="1"/>
              <a:t>дрімлюги</a:t>
            </a:r>
            <a:r>
              <a:rPr lang="ru-RU" sz="1600" dirty="0"/>
              <a:t>; 18 — </a:t>
            </a:r>
            <a:r>
              <a:rPr lang="ru-RU" sz="1600" dirty="0" err="1"/>
              <a:t>новозеландського</a:t>
            </a:r>
            <a:r>
              <a:rPr lang="ru-RU" sz="1600" dirty="0"/>
              <a:t> кулика.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854122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963576" y="2068979"/>
            <a:ext cx="735284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>
                <a:solidFill>
                  <a:srgbClr val="FF0000"/>
                </a:solidFill>
              </a:rPr>
              <a:t>Як людина навчилася літати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 err="1"/>
              <a:t>Повітря</a:t>
            </a:r>
            <a:r>
              <a:rPr lang="ru-RU" b="1" dirty="0"/>
              <a:t>. Як люди </a:t>
            </a:r>
            <a:r>
              <a:rPr lang="ru-RU" b="1" dirty="0" err="1"/>
              <a:t>навчилися</a:t>
            </a:r>
            <a:r>
              <a:rPr lang="ru-RU" b="1" dirty="0"/>
              <a:t> </a:t>
            </a:r>
            <a:r>
              <a:rPr lang="ru-RU" b="1" dirty="0" err="1" smtClean="0"/>
              <a:t>літати</a:t>
            </a:r>
            <a:r>
              <a:rPr lang="uk-UA" b="1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9069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 err="1"/>
              <a:t>Повітря</a:t>
            </a:r>
            <a:r>
              <a:rPr lang="ru-RU" b="1" dirty="0"/>
              <a:t>. Як люди </a:t>
            </a:r>
            <a:r>
              <a:rPr lang="ru-RU" b="1" dirty="0" err="1"/>
              <a:t>навчилися</a:t>
            </a:r>
            <a:r>
              <a:rPr lang="ru-RU" b="1" dirty="0"/>
              <a:t> </a:t>
            </a:r>
            <a:r>
              <a:rPr lang="ru-RU" b="1" dirty="0" err="1" smtClean="0"/>
              <a:t>літати</a:t>
            </a:r>
            <a:r>
              <a:rPr lang="uk-UA" b="1" dirty="0" smtClean="0"/>
              <a:t>»</a:t>
            </a:r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2" y="2741994"/>
            <a:ext cx="330517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81128"/>
            <a:ext cx="394241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76" y="653722"/>
            <a:ext cx="4162425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041" y="2183962"/>
            <a:ext cx="356748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308" y="2292212"/>
            <a:ext cx="2243734" cy="301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02" y="577712"/>
            <a:ext cx="3719522" cy="162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600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963576" y="2068979"/>
            <a:ext cx="79289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>
                <a:solidFill>
                  <a:srgbClr val="FF0000"/>
                </a:solidFill>
              </a:rPr>
              <a:t>Хто такий добрий громадянин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/>
              <a:t>Про права і правила</a:t>
            </a:r>
            <a:r>
              <a:rPr lang="uk-UA" b="1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4392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/>
              <a:t>Про права і правила</a:t>
            </a:r>
            <a:r>
              <a:rPr lang="uk-UA" b="1" dirty="0" smtClean="0"/>
              <a:t>»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45314"/>
            <a:ext cx="6075128" cy="5783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882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/>
              <a:t>Про права і правила</a:t>
            </a:r>
            <a:r>
              <a:rPr lang="uk-UA" b="1" dirty="0" smtClean="0"/>
              <a:t>»</a:t>
            </a:r>
            <a:endParaRPr lang="ru-RU" dirty="0"/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6"/>
            <a:ext cx="3312368" cy="489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0072" y="3072624"/>
            <a:ext cx="382271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Конституція</a:t>
            </a:r>
          </a:p>
          <a:p>
            <a:r>
              <a:rPr lang="uk-UA" sz="4000" b="1" dirty="0" smtClean="0"/>
              <a:t>України — </a:t>
            </a:r>
          </a:p>
          <a:p>
            <a:r>
              <a:rPr lang="uk-UA" sz="4000" b="1" dirty="0" smtClean="0"/>
              <a:t>Основний Закон</a:t>
            </a:r>
          </a:p>
          <a:p>
            <a:r>
              <a:rPr lang="uk-UA" sz="4000" b="1" dirty="0" smtClean="0"/>
              <a:t>України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094544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кутник 12"/>
          <p:cNvSpPr/>
          <p:nvPr/>
        </p:nvSpPr>
        <p:spPr>
          <a:xfrm>
            <a:off x="963576" y="75982"/>
            <a:ext cx="4616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Мандруємо Україною»</a:t>
            </a:r>
            <a:endParaRPr lang="ru-RU" dirty="0"/>
          </a:p>
        </p:txBody>
      </p:sp>
      <p:pic>
        <p:nvPicPr>
          <p:cNvPr id="4" name="Рисунок 3" descr="Результат пошуку зображень за запитом &quot;кубок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348880"/>
            <a:ext cx="5340151" cy="301005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кутник 4"/>
          <p:cNvSpPr/>
          <p:nvPr/>
        </p:nvSpPr>
        <p:spPr>
          <a:xfrm>
            <a:off x="2669567" y="620688"/>
            <a:ext cx="33843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7200" b="1" dirty="0" smtClean="0"/>
              <a:t>рек</a:t>
            </a:r>
            <a:r>
              <a:rPr lang="uk-UA" sz="7200" b="1" dirty="0" smtClean="0">
                <a:solidFill>
                  <a:srgbClr val="FF0000"/>
                </a:solidFill>
              </a:rPr>
              <a:t>о</a:t>
            </a:r>
            <a:r>
              <a:rPr lang="uk-UA" sz="7200" b="1" dirty="0" smtClean="0"/>
              <a:t>рд</a:t>
            </a:r>
            <a:endParaRPr lang="ru-RU" sz="7200" i="1" dirty="0">
              <a:latin typeface="+mj-lt"/>
              <a:ea typeface="Roboto Black" pitchFamily="2" charset="0"/>
              <a:cs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8194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963576" y="1772816"/>
            <a:ext cx="7928904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>
                <a:solidFill>
                  <a:srgbClr val="FF0000"/>
                </a:solidFill>
              </a:rPr>
              <a:t>Як безпечно спілкуватися телефоном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/>
              <a:t>Про права і правила</a:t>
            </a:r>
            <a:r>
              <a:rPr lang="uk-UA" b="1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0330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/>
              <a:t>Про права і правила</a:t>
            </a:r>
            <a:r>
              <a:rPr lang="uk-UA" b="1" dirty="0" smtClean="0"/>
              <a:t>»</a:t>
            </a:r>
            <a:endParaRPr lang="ru-RU" dirty="0"/>
          </a:p>
        </p:txBody>
      </p:sp>
      <p:pic>
        <p:nvPicPr>
          <p:cNvPr id="7" name="Рисунок 6" descr="Результат пошуку зображень за запитом &quot;телефон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97478"/>
            <a:ext cx="1512168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езультат пошуку зображень за запитом &quot;телефон&quot;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639" y="784029"/>
            <a:ext cx="2140915" cy="2140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164" y="3501008"/>
            <a:ext cx="2474962" cy="242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165926"/>
            <a:ext cx="2319338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Похожее изобра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76" y="3501008"/>
            <a:ext cx="3529071" cy="235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Похожее изображени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645" y="733782"/>
            <a:ext cx="1568888" cy="219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164" y="1004751"/>
            <a:ext cx="1412416" cy="192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Результат пошуку зображень за запитом &quot;телефон&quot;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69" y="980728"/>
            <a:ext cx="1445799" cy="1909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66247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/>
              <a:t>Про права і правила</a:t>
            </a:r>
            <a:r>
              <a:rPr lang="uk-UA" b="1" dirty="0" smtClean="0"/>
              <a:t>»</a:t>
            </a:r>
            <a:endParaRPr lang="ru-RU" dirty="0"/>
          </a:p>
        </p:txBody>
      </p:sp>
      <p:grpSp>
        <p:nvGrpSpPr>
          <p:cNvPr id="2" name="Групувати 1"/>
          <p:cNvGrpSpPr/>
          <p:nvPr/>
        </p:nvGrpSpPr>
        <p:grpSpPr>
          <a:xfrm>
            <a:off x="1047826" y="720458"/>
            <a:ext cx="7584169" cy="5156814"/>
            <a:chOff x="1835696" y="980728"/>
            <a:chExt cx="5648325" cy="3840548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980728"/>
              <a:ext cx="5648325" cy="723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704628"/>
              <a:ext cx="5648325" cy="3116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713808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ru-RU" b="1" dirty="0"/>
              <a:t>Про права і правила</a:t>
            </a:r>
            <a:r>
              <a:rPr lang="uk-UA" b="1" dirty="0" smtClean="0"/>
              <a:t>»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186" y="620688"/>
            <a:ext cx="7105222" cy="563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611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115616" y="2708920"/>
            <a:ext cx="7352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ea typeface="Roboto Black" pitchFamily="2" charset="0"/>
                <a:cs typeface="Roboto Black" pitchFamily="2" charset="0"/>
              </a:rPr>
              <a:t>Ілюстративний матеріал </a:t>
            </a:r>
            <a:r>
              <a:rPr lang="en-US" b="1" dirty="0" smtClean="0">
                <a:ea typeface="Roboto Black" pitchFamily="2" charset="0"/>
                <a:cs typeface="Roboto Black" pitchFamily="2" charset="0"/>
              </a:rPr>
              <a:t>shutterstock.com 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і вільні джерела </a:t>
            </a:r>
            <a:r>
              <a:rPr lang="uk-UA" b="1" dirty="0" err="1" smtClean="0">
                <a:ea typeface="Roboto Black" pitchFamily="2" charset="0"/>
                <a:cs typeface="Roboto Black" pitchFamily="2" charset="0"/>
              </a:rPr>
              <a:t>інтернету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37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691680" y="1268760"/>
            <a:ext cx="66247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 smtClean="0">
                <a:solidFill>
                  <a:srgbClr val="FF0000"/>
                </a:solidFill>
              </a:rPr>
              <a:t>Улюблені місця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4616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Мандруємо Україною»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811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87" y="3789040"/>
            <a:ext cx="3996045" cy="269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963576" y="75982"/>
            <a:ext cx="4616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Мандруємо Україною»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672"/>
            <a:ext cx="3426979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94" y="3494287"/>
            <a:ext cx="3522910" cy="2382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8303">
            <a:off x="5569282" y="2634918"/>
            <a:ext cx="3259261" cy="220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9630">
            <a:off x="953602" y="1282014"/>
            <a:ext cx="3602501" cy="2427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039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691680" y="1268760"/>
            <a:ext cx="662473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+mj-lt"/>
                <a:ea typeface="Roboto Black" pitchFamily="2" charset="0"/>
                <a:cs typeface="Roboto Black" pitchFamily="2" charset="0"/>
              </a:rPr>
              <a:t>Тема уроку </a:t>
            </a:r>
            <a:r>
              <a:rPr lang="uk-UA" b="1" dirty="0" smtClean="0">
                <a:latin typeface="+mj-lt"/>
                <a:ea typeface="Roboto Black" pitchFamily="2" charset="0"/>
                <a:cs typeface="Roboto Black" pitchFamily="2" charset="0"/>
              </a:rPr>
              <a:t>:</a:t>
            </a:r>
          </a:p>
          <a:p>
            <a:endParaRPr lang="uk-UA" b="1" dirty="0">
              <a:latin typeface="+mj-lt"/>
              <a:ea typeface="Roboto Black" pitchFamily="2" charset="0"/>
              <a:cs typeface="Roboto Black" pitchFamily="2" charset="0"/>
            </a:endParaRPr>
          </a:p>
          <a:p>
            <a:endParaRPr lang="uk-UA" b="1" dirty="0" smtClean="0">
              <a:latin typeface="+mj-lt"/>
              <a:ea typeface="Roboto Black" pitchFamily="2" charset="0"/>
              <a:cs typeface="Roboto Black" pitchFamily="2" charset="0"/>
            </a:endParaRPr>
          </a:p>
          <a:p>
            <a:r>
              <a:rPr lang="uk-UA" sz="4400" b="1" dirty="0" smtClean="0">
                <a:solidFill>
                  <a:srgbClr val="FF0000"/>
                </a:solidFill>
              </a:rPr>
              <a:t>Рослини — </a:t>
            </a:r>
          </a:p>
          <a:p>
            <a:r>
              <a:rPr lang="uk-UA" sz="4400" b="1" dirty="0" smtClean="0">
                <a:solidFill>
                  <a:srgbClr val="FF0000"/>
                </a:solidFill>
              </a:rPr>
              <a:t>символи України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8627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1313494" y="890494"/>
            <a:ext cx="7007304" cy="4410714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4139952" y="5527392"/>
            <a:ext cx="15121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МАК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213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963576" y="75982"/>
            <a:ext cx="6056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a typeface="Roboto Black" pitchFamily="2" charset="0"/>
                <a:cs typeface="Roboto Black" pitchFamily="2" charset="0"/>
              </a:rPr>
              <a:t>Тема</a:t>
            </a:r>
            <a:r>
              <a:rPr lang="uk-UA" b="1" dirty="0" smtClean="0">
                <a:ea typeface="Roboto Black" pitchFamily="2" charset="0"/>
                <a:cs typeface="Roboto Black" pitchFamily="2" charset="0"/>
              </a:rPr>
              <a:t> тижня «</a:t>
            </a:r>
            <a:r>
              <a:rPr lang="uk-UA" b="1" dirty="0" smtClean="0"/>
              <a:t>Різноманітна природа України»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59632" y="1124744"/>
            <a:ext cx="6960748" cy="4396087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515870" y="5527392"/>
            <a:ext cx="2448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КАЛИНА</a:t>
            </a:r>
            <a:endParaRPr lang="ru-RU" sz="4400" i="1" dirty="0">
              <a:solidFill>
                <a:srgbClr val="FF0000"/>
              </a:solidFill>
              <a:latin typeface="+mj-lt"/>
              <a:ea typeface="Roboto Black" pitchFamily="2" charset="0"/>
              <a:cs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4321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577</Words>
  <Application>Microsoft Office PowerPoint</Application>
  <PresentationFormat>Екран (4:3)</PresentationFormat>
  <Paragraphs>132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44</vt:i4>
      </vt:variant>
    </vt:vector>
  </HeadingPairs>
  <TitlesOfParts>
    <vt:vector size="45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LiteraRio1</dc:creator>
  <cp:lastModifiedBy>LiteraRio1</cp:lastModifiedBy>
  <cp:revision>30</cp:revision>
  <dcterms:created xsi:type="dcterms:W3CDTF">2019-12-20T11:47:59Z</dcterms:created>
  <dcterms:modified xsi:type="dcterms:W3CDTF">2020-01-29T17:50:22Z</dcterms:modified>
</cp:coreProperties>
</file>