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300" r:id="rId5"/>
    <p:sldId id="287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2019-10-10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2019-10-10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5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altLang="ko-KR" dirty="0" smtClean="0"/>
              <a:t>«</a:t>
            </a:r>
            <a:r>
              <a:rPr lang="uk-UA" dirty="0"/>
              <a:t>Позначення м’якості приголосних</a:t>
            </a:r>
            <a:r>
              <a:rPr lang="uk-UA" altLang="ko-KR" dirty="0" smtClean="0"/>
              <a:t>»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80528" y="1779662"/>
            <a:ext cx="9144000" cy="57606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Розрізняємо </a:t>
            </a:r>
            <a:r>
              <a:rPr lang="uk-UA" sz="1600" b="1" dirty="0">
                <a:solidFill>
                  <a:schemeClr val="tx1"/>
                </a:solidFill>
              </a:rPr>
              <a:t>тверді і м’які приголосні звуки.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Позначаємо </a:t>
            </a:r>
            <a:r>
              <a:rPr lang="uk-UA" sz="1600" b="1" dirty="0">
                <a:solidFill>
                  <a:schemeClr val="tx1"/>
                </a:solidFill>
              </a:rPr>
              <a:t>м’якість приголосних на письмі.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err="1" smtClean="0">
                <a:solidFill>
                  <a:schemeClr val="tx1"/>
                </a:solidFill>
              </a:rPr>
              <a:t>Переносимо</a:t>
            </a:r>
            <a:r>
              <a:rPr lang="uk-UA" sz="1600" b="1" dirty="0" smtClean="0">
                <a:solidFill>
                  <a:schemeClr val="tx1"/>
                </a:solidFill>
              </a:rPr>
              <a:t> </a:t>
            </a:r>
            <a:r>
              <a:rPr lang="uk-UA" sz="1600" b="1" dirty="0">
                <a:solidFill>
                  <a:schemeClr val="tx1"/>
                </a:solidFill>
              </a:rPr>
              <a:t>з рядка в рядок  слова з Ь та Й. </a:t>
            </a:r>
            <a:r>
              <a:rPr lang="uk-UA" sz="1600" b="1" dirty="0">
                <a:solidFill>
                  <a:schemeClr val="tx1"/>
                </a:solidFill>
              </a:rPr>
              <a:t>Розширюємо словниковий запас</a:t>
            </a:r>
            <a:endParaRPr lang="ru-RU" sz="1600" b="1" dirty="0">
              <a:solidFill>
                <a:schemeClr val="tx1"/>
              </a:solidFill>
            </a:endParaRPr>
          </a:p>
          <a:p>
            <a:pPr lvl="0"/>
            <a:endParaRPr lang="uk-UA" sz="16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/>
          <p:nvPr/>
        </p:nvGrpSpPr>
        <p:grpSpPr>
          <a:xfrm>
            <a:off x="971600" y="555526"/>
            <a:ext cx="7092357" cy="1160839"/>
            <a:chOff x="1448989" y="1451264"/>
            <a:chExt cx="5235881" cy="1160839"/>
          </a:xfrm>
        </p:grpSpPr>
        <p:sp>
          <p:nvSpPr>
            <p:cNvPr id="7" name="TextBox 6"/>
            <p:cNvSpPr txBox="1"/>
            <p:nvPr/>
          </p:nvSpPr>
          <p:spPr>
            <a:xfrm>
              <a:off x="1448989" y="2027328"/>
              <a:ext cx="52358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Не </a:t>
              </a:r>
              <a:r>
                <a:rPr lang="ru-RU" sz="3200" dirty="0" err="1"/>
                <a:t>святковий</a:t>
              </a:r>
              <a:r>
                <a:rPr lang="ru-RU" sz="3200" dirty="0"/>
                <a:t>, </a:t>
              </a:r>
              <a:r>
                <a:rPr lang="ru-RU" sz="3200" dirty="0" err="1"/>
                <a:t>робочий</a:t>
              </a:r>
              <a:r>
                <a:rPr lang="ru-RU" sz="3200" dirty="0"/>
                <a:t>, </a:t>
              </a:r>
              <a:r>
                <a:rPr lang="ru-RU" sz="3200" dirty="0" err="1"/>
                <a:t>будній</a:t>
              </a:r>
              <a:r>
                <a:rPr lang="ru-RU" sz="3200" dirty="0"/>
                <a:t> день.</a:t>
              </a:r>
              <a:endParaRPr lang="ko-KR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48989" y="1451264"/>
              <a:ext cx="1541622" cy="584775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r>
                <a:rPr lang="uk-UA" altLang="ko-KR" sz="3200" b="1" dirty="0" smtClean="0">
                  <a:solidFill>
                    <a:schemeClr val="bg1"/>
                  </a:solidFill>
                  <a:cs typeface="Arial" pitchFamily="34" charset="0"/>
                </a:rPr>
                <a:t>БУДЕНЬ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11"/>
          <p:cNvGrpSpPr/>
          <p:nvPr/>
        </p:nvGrpSpPr>
        <p:grpSpPr>
          <a:xfrm>
            <a:off x="971600" y="1904463"/>
            <a:ext cx="7848872" cy="4792603"/>
            <a:chOff x="1448989" y="1667288"/>
            <a:chExt cx="4061476" cy="4792603"/>
          </a:xfrm>
        </p:grpSpPr>
        <p:sp>
          <p:nvSpPr>
            <p:cNvPr id="13" name="TextBox 12"/>
            <p:cNvSpPr txBox="1"/>
            <p:nvPr/>
          </p:nvSpPr>
          <p:spPr>
            <a:xfrm>
              <a:off x="1448989" y="2243352"/>
              <a:ext cx="4061476" cy="4216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uk-UA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514350" indent="-514350">
                <a:buAutoNum type="arabicPeriod"/>
              </a:pPr>
              <a:r>
                <a:rPr lang="ru-RU" sz="3200" dirty="0" err="1" smtClean="0"/>
                <a:t>Самець</a:t>
              </a:r>
              <a:r>
                <a:rPr lang="ru-RU" sz="3200" dirty="0" smtClean="0"/>
                <a:t> </a:t>
              </a:r>
              <a:r>
                <a:rPr lang="ru-RU" sz="3200" dirty="0" err="1"/>
                <a:t>бджоли</a:t>
              </a:r>
              <a:r>
                <a:rPr lang="ru-RU" sz="3200" dirty="0"/>
                <a:t>, </a:t>
              </a:r>
              <a:r>
                <a:rPr lang="ru-RU" sz="3200" dirty="0" err="1"/>
                <a:t>який</a:t>
              </a:r>
              <a:r>
                <a:rPr lang="ru-RU" sz="3200" dirty="0"/>
                <a:t> не </a:t>
              </a:r>
              <a:r>
                <a:rPr lang="ru-RU" sz="3200" dirty="0" err="1"/>
                <a:t>виконує</a:t>
              </a:r>
              <a:r>
                <a:rPr lang="ru-RU" sz="3200" dirty="0"/>
                <a:t> </a:t>
              </a:r>
              <a:r>
                <a:rPr lang="ru-RU" sz="3200" dirty="0" err="1" smtClean="0"/>
                <a:t>нія-кої</a:t>
              </a:r>
              <a:r>
                <a:rPr lang="ru-RU" sz="3200" dirty="0" smtClean="0"/>
                <a:t> </a:t>
              </a:r>
              <a:r>
                <a:rPr lang="ru-RU" sz="3200" dirty="0" err="1"/>
                <a:t>роботи</a:t>
              </a:r>
              <a:r>
                <a:rPr lang="ru-RU" sz="3200" dirty="0" smtClean="0"/>
                <a:t>.</a:t>
              </a:r>
            </a:p>
            <a:p>
              <a:pPr marL="514350" lvl="0" indent="-514350">
                <a:buFontTx/>
                <a:buAutoNum type="arabicPeriod"/>
              </a:pPr>
              <a:r>
                <a:rPr lang="ru-RU" altLang="ru-RU" sz="3200" i="1" dirty="0" smtClean="0">
                  <a:latin typeface="Arial" panose="020B0604020202020204" pitchFamily="34" charset="0"/>
                </a:rPr>
                <a:t>перен</a:t>
              </a:r>
              <a:r>
                <a:rPr lang="ru-RU" altLang="ru-RU" sz="3200" i="1" dirty="0">
                  <a:latin typeface="Arial" panose="020B0604020202020204" pitchFamily="34" charset="0"/>
                </a:rPr>
                <a:t>.</a:t>
              </a:r>
              <a:r>
                <a:rPr lang="ru-RU" altLang="ru-RU" sz="3200" dirty="0">
                  <a:latin typeface="Arial" panose="020B0604020202020204" pitchFamily="34" charset="0"/>
                </a:rPr>
                <a:t>, </a:t>
              </a:r>
              <a:r>
                <a:rPr lang="ru-RU" altLang="ru-RU" sz="3200" i="1" dirty="0" err="1">
                  <a:latin typeface="Arial" panose="020B0604020202020204" pitchFamily="34" charset="0"/>
                </a:rPr>
                <a:t>розм</a:t>
              </a:r>
              <a:r>
                <a:rPr lang="ru-RU" altLang="ru-RU" sz="3200" i="1" dirty="0">
                  <a:latin typeface="Arial" panose="020B0604020202020204" pitchFamily="34" charset="0"/>
                </a:rPr>
                <a:t>.</a:t>
              </a:r>
              <a:r>
                <a:rPr lang="ru-RU" altLang="ru-RU" sz="3200" dirty="0">
                  <a:latin typeface="Arial" panose="020B0604020202020204" pitchFamily="34" charset="0"/>
                </a:rPr>
                <a:t> Людина, </a:t>
              </a:r>
              <a:r>
                <a:rPr lang="ru-RU" altLang="ru-RU" sz="3200" dirty="0" err="1">
                  <a:latin typeface="Arial" panose="020B0604020202020204" pitchFamily="34" charset="0"/>
                </a:rPr>
                <a:t>що</a:t>
              </a:r>
              <a:r>
                <a:rPr lang="ru-RU" altLang="ru-RU" sz="3200" dirty="0">
                  <a:latin typeface="Arial" panose="020B0604020202020204" pitchFamily="34" charset="0"/>
                </a:rPr>
                <a:t> </a:t>
              </a:r>
              <a:r>
                <a:rPr lang="ru-RU" altLang="ru-RU" sz="3200" dirty="0" err="1">
                  <a:latin typeface="Arial" panose="020B0604020202020204" pitchFamily="34" charset="0"/>
                </a:rPr>
                <a:t>живе</a:t>
              </a:r>
              <a:r>
                <a:rPr lang="ru-RU" altLang="ru-RU" sz="3200" dirty="0">
                  <a:latin typeface="Arial" panose="020B0604020202020204" pitchFamily="34" charset="0"/>
                </a:rPr>
                <a:t> за </a:t>
              </a:r>
              <a:r>
                <a:rPr lang="ru-RU" altLang="ru-RU" sz="3200" dirty="0" smtClean="0">
                  <a:latin typeface="Arial" panose="020B0604020202020204" pitchFamily="34" charset="0"/>
                </a:rPr>
                <a:t>чу-</a:t>
              </a:r>
              <a:r>
                <a:rPr lang="ru-RU" altLang="ru-RU" sz="3200" dirty="0" err="1" smtClean="0">
                  <a:latin typeface="Arial" panose="020B0604020202020204" pitchFamily="34" charset="0"/>
                </a:rPr>
                <a:t>жий</a:t>
              </a:r>
              <a:r>
                <a:rPr lang="ru-RU" altLang="ru-RU" sz="3200" dirty="0" smtClean="0">
                  <a:latin typeface="Arial" panose="020B0604020202020204" pitchFamily="34" charset="0"/>
                </a:rPr>
                <a:t> </a:t>
              </a:r>
              <a:r>
                <a:rPr lang="ru-RU" altLang="ru-RU" sz="3200" dirty="0" err="1">
                  <a:latin typeface="Arial" panose="020B0604020202020204" pitchFamily="34" charset="0"/>
                </a:rPr>
                <a:t>рахунок</a:t>
              </a:r>
              <a:r>
                <a:rPr lang="ru-RU" altLang="ru-RU" sz="3200" dirty="0">
                  <a:latin typeface="Arial" panose="020B0604020202020204" pitchFamily="34" charset="0"/>
                </a:rPr>
                <a:t>, чужою </a:t>
              </a:r>
              <a:r>
                <a:rPr lang="ru-RU" altLang="ru-RU" sz="3200" dirty="0" err="1">
                  <a:latin typeface="Arial" panose="020B0604020202020204" pitchFamily="34" charset="0"/>
                </a:rPr>
                <a:t>працею</a:t>
              </a:r>
              <a:r>
                <a:rPr lang="ru-RU" altLang="ru-RU" sz="3200" dirty="0">
                  <a:latin typeface="Arial" panose="020B0604020202020204" pitchFamily="34" charset="0"/>
                </a:rPr>
                <a:t>; </a:t>
              </a:r>
              <a:r>
                <a:rPr lang="ru-RU" altLang="ru-RU" sz="3200" dirty="0" err="1">
                  <a:latin typeface="Arial" panose="020B0604020202020204" pitchFamily="34" charset="0"/>
                </a:rPr>
                <a:t>нероба</a:t>
              </a:r>
              <a:r>
                <a:rPr lang="ru-RU" altLang="ru-RU" sz="3200" dirty="0">
                  <a:latin typeface="Arial" panose="020B0604020202020204" pitchFamily="34" charset="0"/>
                </a:rPr>
                <a:t>, паразит. </a:t>
              </a:r>
            </a:p>
            <a:p>
              <a:endParaRPr lang="ru-RU" sz="3200" dirty="0" smtClean="0"/>
            </a:p>
            <a:p>
              <a:pPr marL="514350" indent="-514350">
                <a:buAutoNum type="arabicPeriod"/>
              </a:pPr>
              <a:endParaRPr lang="ru-RU" sz="3200" dirty="0" smtClean="0"/>
            </a:p>
            <a:p>
              <a:pPr marL="514350" indent="-514350">
                <a:buAutoNum type="arabicPeriod"/>
              </a:pPr>
              <a:endParaRPr lang="ko-KR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48989" y="1667288"/>
              <a:ext cx="1541622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uk-UA" altLang="ko-KR" sz="3200" b="1" dirty="0" smtClean="0">
                  <a:solidFill>
                    <a:schemeClr val="bg1"/>
                  </a:solidFill>
                  <a:cs typeface="Arial" pitchFamily="34" charset="0"/>
                </a:rPr>
                <a:t>ТРУТЕНЬ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46">
            <a:extLst>
              <a:ext uri="{FF2B5EF4-FFF2-40B4-BE49-F238E27FC236}">
                <a16:creationId xmlns:a16="http://schemas.microsoft.com/office/drawing/2014/main" id="{7920CEEF-82A6-45E4-B1C5-129BE31C6130}"/>
              </a:ext>
            </a:extLst>
          </p:cNvPr>
          <p:cNvGrpSpPr/>
          <p:nvPr/>
        </p:nvGrpSpPr>
        <p:grpSpPr>
          <a:xfrm>
            <a:off x="7452320" y="359231"/>
            <a:ext cx="936104" cy="792088"/>
            <a:chOff x="3369348" y="2673754"/>
            <a:chExt cx="1970490" cy="1779598"/>
          </a:xfrm>
        </p:grpSpPr>
        <p:sp>
          <p:nvSpPr>
            <p:cNvPr id="20" name="Rectangle 30">
              <a:extLst>
                <a:ext uri="{FF2B5EF4-FFF2-40B4-BE49-F238E27FC236}">
                  <a16:creationId xmlns:a16="http://schemas.microsoft.com/office/drawing/2014/main" id="{6839F616-43F4-45DD-932E-DC474FFF6688}"/>
                </a:ext>
              </a:extLst>
            </p:cNvPr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Round Same Side Corner Rectangle 6">
              <a:extLst>
                <a:ext uri="{FF2B5EF4-FFF2-40B4-BE49-F238E27FC236}">
                  <a16:creationId xmlns:a16="http://schemas.microsoft.com/office/drawing/2014/main" id="{11E66816-B3BA-421A-997D-12535D839DDB}"/>
                </a:ext>
              </a:extLst>
            </p:cNvPr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7314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411510"/>
            <a:ext cx="9144000" cy="720080"/>
          </a:xfrm>
        </p:spPr>
        <p:txBody>
          <a:bodyPr/>
          <a:lstStyle/>
          <a:p>
            <a:pPr lvl="0"/>
            <a:r>
              <a:rPr lang="uk-UA" sz="3200" b="1" dirty="0" err="1" smtClean="0">
                <a:solidFill>
                  <a:schemeClr val="accent3"/>
                </a:solidFill>
              </a:rPr>
              <a:t>Переносимо</a:t>
            </a:r>
            <a:r>
              <a:rPr lang="uk-UA" sz="3200" b="1" dirty="0" smtClean="0">
                <a:solidFill>
                  <a:schemeClr val="accent3"/>
                </a:solidFill>
              </a:rPr>
              <a:t> слова з Ь, Й та ЬО, ЙО</a:t>
            </a:r>
            <a:endParaRPr lang="en-US" altLang="ko-KR" sz="3200" b="1" dirty="0">
              <a:solidFill>
                <a:schemeClr val="accent3"/>
              </a:solidFill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49629"/>
              </p:ext>
            </p:extLst>
          </p:nvPr>
        </p:nvGraphicFramePr>
        <p:xfrm>
          <a:off x="1509282" y="1275606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99568064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5070092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Правильно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Неправильно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783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ба</a:t>
                      </a:r>
                      <a:r>
                        <a:rPr lang="uk-UA" sz="2400" b="1" dirty="0" smtClean="0">
                          <a:solidFill>
                            <a:srgbClr val="C00000"/>
                          </a:solidFill>
                        </a:rPr>
                        <a:t>й</a:t>
                      </a:r>
                      <a:r>
                        <a:rPr lang="uk-UA" sz="2400" b="1" dirty="0" smtClean="0"/>
                        <a:t>-ка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ба-</a:t>
                      </a:r>
                      <a:r>
                        <a:rPr lang="uk-UA" sz="24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й</a:t>
                      </a:r>
                      <a:r>
                        <a:rPr lang="uk-UA" sz="2400" b="1" dirty="0" err="1" smtClean="0"/>
                        <a:t>ка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973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/>
                        <a:t>лі</a:t>
                      </a:r>
                      <a:r>
                        <a:rPr lang="uk-UA" sz="2400" b="1" dirty="0" smtClean="0">
                          <a:solidFill>
                            <a:srgbClr val="C00000"/>
                          </a:solidFill>
                        </a:rPr>
                        <a:t>й</a:t>
                      </a:r>
                      <a:r>
                        <a:rPr lang="uk-UA" sz="2400" b="1" dirty="0" smtClean="0"/>
                        <a:t>-ка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/>
                        <a:t>лі-</a:t>
                      </a:r>
                      <a:r>
                        <a:rPr lang="uk-UA" sz="24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й</a:t>
                      </a:r>
                      <a:r>
                        <a:rPr lang="uk-UA" sz="2400" b="1" dirty="0" err="1" smtClean="0"/>
                        <a:t>ка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31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err="1" smtClean="0"/>
                        <a:t>мал</a:t>
                      </a:r>
                      <a:r>
                        <a:rPr lang="uk-UA" sz="24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ьо</a:t>
                      </a:r>
                      <a:r>
                        <a:rPr lang="uk-UA" sz="2400" b="1" dirty="0" err="1" smtClean="0"/>
                        <a:t>-ваний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err="1" smtClean="0"/>
                        <a:t>мал</a:t>
                      </a:r>
                      <a:r>
                        <a:rPr lang="uk-UA" sz="24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  <a:r>
                        <a:rPr lang="uk-UA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uk-UA" sz="24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r>
                        <a:rPr lang="uk-UA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ваний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14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err="1" smtClean="0"/>
                        <a:t>зна</a:t>
                      </a:r>
                      <a:r>
                        <a:rPr lang="uk-UA" sz="24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йо</a:t>
                      </a:r>
                      <a:r>
                        <a:rPr lang="uk-UA" sz="2400" b="1" dirty="0" smtClean="0"/>
                        <a:t>-мий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/>
                        <a:t>зна</a:t>
                      </a:r>
                      <a:r>
                        <a:rPr lang="uk-UA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й</a:t>
                      </a:r>
                      <a:r>
                        <a:rPr lang="uk-UA" sz="2400" b="1" dirty="0" smtClean="0"/>
                        <a:t>-</a:t>
                      </a:r>
                      <a:r>
                        <a:rPr lang="uk-UA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r>
                        <a:rPr lang="uk-UA" sz="2400" b="1" dirty="0" smtClean="0"/>
                        <a:t>мий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252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71096" y="-1679674"/>
            <a:ext cx="858191" cy="489654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821421" y="-198818"/>
            <a:ext cx="1008112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66403" y="917307"/>
            <a:ext cx="93610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26888" y="1890333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3173" y="441207"/>
            <a:ext cx="435529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розрізняю тверді і м’які приголосні </a:t>
            </a:r>
            <a:endParaRPr lang="uk-UA" dirty="0" smtClean="0"/>
          </a:p>
          <a:p>
            <a:pPr lvl="0"/>
            <a:r>
              <a:rPr lang="uk-UA" dirty="0" smtClean="0"/>
              <a:t>звуки.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45176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7958" y="1555041"/>
            <a:ext cx="4092021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позначати м’якість </a:t>
            </a:r>
            <a:r>
              <a:rPr lang="uk-UA" dirty="0" err="1" smtClean="0"/>
              <a:t>приго-лосних</a:t>
            </a:r>
            <a:r>
              <a:rPr lang="uk-UA" dirty="0" smtClean="0"/>
              <a:t> </a:t>
            </a:r>
            <a:r>
              <a:rPr lang="uk-UA" dirty="0"/>
              <a:t>на письмі.</a:t>
            </a:r>
            <a:endParaRPr lang="ru-RU" dirty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13035" y="2694467"/>
            <a:ext cx="397538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під час переносу слів </a:t>
            </a:r>
            <a:endParaRPr lang="uk-UA" dirty="0" smtClean="0"/>
          </a:p>
          <a:p>
            <a:pPr lvl="0"/>
            <a:r>
              <a:rPr lang="uk-UA" dirty="0" smtClean="0"/>
              <a:t>букви </a:t>
            </a:r>
            <a:r>
              <a:rPr lang="uk-UA" dirty="0"/>
              <a:t>Ь та Й не можна відривати </a:t>
            </a:r>
            <a:endParaRPr lang="uk-UA" dirty="0" smtClean="0"/>
          </a:p>
          <a:p>
            <a:pPr lvl="0"/>
            <a:r>
              <a:rPr lang="uk-UA" dirty="0" smtClean="0"/>
              <a:t>від </a:t>
            </a:r>
            <a:r>
              <a:rPr lang="uk-UA" dirty="0"/>
              <a:t>попередньої букви.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43515" y="3688744"/>
            <a:ext cx="417646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 значення слів </a:t>
            </a:r>
            <a:endParaRPr lang="uk-UA" dirty="0" smtClean="0"/>
          </a:p>
          <a:p>
            <a:pPr lvl="0"/>
            <a:r>
              <a:rPr lang="uk-UA" b="1" dirty="0" smtClean="0"/>
              <a:t>будень</a:t>
            </a:r>
            <a:r>
              <a:rPr lang="uk-UA" dirty="0" smtClean="0"/>
              <a:t> </a:t>
            </a:r>
            <a:r>
              <a:rPr lang="uk-UA" dirty="0"/>
              <a:t>і </a:t>
            </a:r>
            <a:r>
              <a:rPr lang="uk-UA" b="1" dirty="0"/>
              <a:t>трутень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79912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923928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</TotalTime>
  <Words>168</Words>
  <Application>Microsoft Office PowerPoint</Application>
  <PresentationFormat>Экран (16:9)</PresentationFormat>
  <Paragraphs>37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122</cp:revision>
  <dcterms:created xsi:type="dcterms:W3CDTF">2016-12-05T23:26:54Z</dcterms:created>
  <dcterms:modified xsi:type="dcterms:W3CDTF">2019-10-10T15:29:18Z</dcterms:modified>
</cp:coreProperties>
</file>