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56" r:id="rId4"/>
    <p:sldId id="299" r:id="rId5"/>
    <p:sldId id="296" r:id="rId6"/>
    <p:sldId id="300" r:id="rId7"/>
    <p:sldId id="301" r:id="rId8"/>
    <p:sldId id="302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2020-01-11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0" y="4876006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" b="1" dirty="0" smtClean="0">
                <a:solidFill>
                  <a:schemeClr val="bg1"/>
                </a:solidFill>
              </a:rPr>
              <a:t>До підручника «Українська мова та читання» (О. Л. Іщенко, С. П. </a:t>
            </a:r>
            <a:r>
              <a:rPr lang="uk-UA" sz="800" b="1" dirty="0" err="1" smtClean="0">
                <a:solidFill>
                  <a:schemeClr val="bg1"/>
                </a:solidFill>
              </a:rPr>
              <a:t>Логачевська</a:t>
            </a:r>
            <a:r>
              <a:rPr lang="uk-UA" sz="800" b="1" dirty="0" smtClean="0">
                <a:solidFill>
                  <a:schemeClr val="bg1"/>
                </a:solidFill>
              </a:rPr>
              <a:t>). Видавництво «Літера», 2019 </a:t>
            </a:r>
            <a:endParaRPr lang="uk-UA" sz="800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699542"/>
            <a:ext cx="9144000" cy="847162"/>
          </a:xfrm>
        </p:spPr>
        <p:txBody>
          <a:bodyPr/>
          <a:lstStyle/>
          <a:p>
            <a:r>
              <a:rPr lang="uk-UA" dirty="0"/>
              <a:t>«</a:t>
            </a:r>
            <a:r>
              <a:rPr lang="en-US" dirty="0" err="1"/>
              <a:t>Товариство</a:t>
            </a:r>
            <a:r>
              <a:rPr lang="en-US" dirty="0"/>
              <a:t> </a:t>
            </a:r>
            <a:r>
              <a:rPr lang="en-US" dirty="0" err="1"/>
              <a:t>зі</a:t>
            </a:r>
            <a:r>
              <a:rPr lang="en-US" dirty="0"/>
              <a:t> </a:t>
            </a:r>
            <a:r>
              <a:rPr lang="en-US" dirty="0" err="1"/>
              <a:t>збуту</a:t>
            </a:r>
            <a:r>
              <a:rPr lang="en-US" dirty="0"/>
              <a:t> </a:t>
            </a:r>
            <a:r>
              <a:rPr lang="en-US" dirty="0" err="1"/>
              <a:t>вишень</a:t>
            </a:r>
            <a:r>
              <a:rPr lang="uk-UA" dirty="0" smtClean="0"/>
              <a:t>» </a:t>
            </a:r>
          </a:p>
          <a:p>
            <a:r>
              <a:rPr lang="uk-UA" dirty="0" err="1" smtClean="0"/>
              <a:t>Астрід</a:t>
            </a:r>
            <a:r>
              <a:rPr lang="uk-UA" dirty="0" smtClean="0"/>
              <a:t> </a:t>
            </a:r>
            <a:r>
              <a:rPr lang="uk-UA" dirty="0" err="1"/>
              <a:t>Ліндгрен</a:t>
            </a:r>
            <a:endParaRPr lang="en-US" altLang="ko-KR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0" y="2067694"/>
            <a:ext cx="9144000" cy="28803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endParaRPr lang="uk-UA" sz="12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uk-UA" sz="12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uk-UA" sz="1800" b="1" dirty="0" smtClean="0">
                <a:solidFill>
                  <a:schemeClr val="tx1"/>
                </a:solidFill>
              </a:rPr>
              <a:t>Вчимося </a:t>
            </a:r>
            <a:r>
              <a:rPr lang="uk-UA" sz="1800" b="1" dirty="0" smtClean="0">
                <a:solidFill>
                  <a:schemeClr val="tx1"/>
                </a:solidFill>
              </a:rPr>
              <a:t>виразно читати. </a:t>
            </a:r>
            <a:r>
              <a:rPr lang="uk-UA" sz="1800" b="1" dirty="0" smtClean="0">
                <a:solidFill>
                  <a:schemeClr val="tx1"/>
                </a:solidFill>
              </a:rPr>
              <a:t>Відповідаємо на запитання до тексту</a:t>
            </a:r>
            <a:r>
              <a:rPr lang="uk-UA" sz="1800" b="1" smtClean="0">
                <a:solidFill>
                  <a:schemeClr val="tx1"/>
                </a:solidFill>
              </a:rPr>
              <a:t>. </a:t>
            </a:r>
          </a:p>
          <a:p>
            <a:pPr>
              <a:spcBef>
                <a:spcPts val="0"/>
              </a:spcBef>
              <a:defRPr/>
            </a:pPr>
            <a:r>
              <a:rPr lang="uk-UA" sz="1800" b="1" smtClean="0">
                <a:solidFill>
                  <a:schemeClr val="tx1"/>
                </a:solidFill>
              </a:rPr>
              <a:t>Переказуємо </a:t>
            </a:r>
            <a:r>
              <a:rPr lang="uk-UA" sz="1800" b="1" dirty="0" smtClean="0">
                <a:solidFill>
                  <a:schemeClr val="tx1"/>
                </a:solidFill>
              </a:rPr>
              <a:t>текст за планом</a:t>
            </a:r>
            <a:endParaRPr lang="uk-UA" sz="18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en-US" altLang="ko-KR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evron 51"/>
          <p:cNvSpPr/>
          <p:nvPr/>
        </p:nvSpPr>
        <p:spPr>
          <a:xfrm>
            <a:off x="8028384" y="3579862"/>
            <a:ext cx="484632" cy="72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F6E21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555"/>
            <a:ext cx="3393003" cy="4583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9555"/>
            <a:ext cx="3448117" cy="468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7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" y="16779"/>
            <a:ext cx="3181711" cy="4371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6779"/>
            <a:ext cx="3028809" cy="44271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696" y="-15"/>
            <a:ext cx="2586432" cy="438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75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0"/>
            <a:ext cx="2952328" cy="4022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51470"/>
            <a:ext cx="2847068" cy="39705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894" y="40097"/>
            <a:ext cx="2820149" cy="39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75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0" y="483518"/>
            <a:ext cx="9144000" cy="288032"/>
          </a:xfrm>
        </p:spPr>
        <p:txBody>
          <a:bodyPr/>
          <a:lstStyle/>
          <a:p>
            <a:r>
              <a:rPr lang="ru-RU" b="1" dirty="0" smtClean="0"/>
              <a:t>Прочитайте </a:t>
            </a:r>
            <a:r>
              <a:rPr lang="ru-RU" b="1" dirty="0" err="1" smtClean="0"/>
              <a:t>речення</a:t>
            </a:r>
            <a:r>
              <a:rPr lang="ru-RU" b="1" dirty="0" smtClean="0"/>
              <a:t>. Пор</a:t>
            </a:r>
            <a:r>
              <a:rPr lang="uk-UA" b="1" dirty="0" err="1" smtClean="0"/>
              <a:t>івняйте</a:t>
            </a:r>
            <a:r>
              <a:rPr lang="uk-UA" b="1" dirty="0" smtClean="0"/>
              <a:t> їх з малюнком у підручнику. Хто є оповідачем? (Хто це – </a:t>
            </a:r>
            <a:r>
              <a:rPr lang="uk-UA" b="1" dirty="0" smtClean="0">
                <a:solidFill>
                  <a:schemeClr val="accent3"/>
                </a:solidFill>
              </a:rPr>
              <a:t>я</a:t>
            </a:r>
            <a:r>
              <a:rPr lang="uk-UA" b="1" dirty="0" smtClean="0"/>
              <a:t>?)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1203598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accent3"/>
                </a:solidFill>
              </a:rPr>
              <a:t>Я</a:t>
            </a:r>
            <a:r>
              <a:rPr lang="uk-UA" sz="2800" dirty="0"/>
              <a:t>, </a:t>
            </a:r>
            <a:r>
              <a:rPr lang="uk-UA" sz="2800" dirty="0" err="1"/>
              <a:t>Лассе</a:t>
            </a:r>
            <a:r>
              <a:rPr lang="uk-UA" sz="2800" dirty="0"/>
              <a:t> й </a:t>
            </a:r>
            <a:r>
              <a:rPr lang="uk-UA" sz="2800" dirty="0" err="1"/>
              <a:t>Буссе</a:t>
            </a:r>
            <a:r>
              <a:rPr lang="uk-UA" sz="2800" dirty="0"/>
              <a:t> маємо по власній вишні.</a:t>
            </a:r>
            <a:endParaRPr lang="ru-RU" sz="2800" dirty="0"/>
          </a:p>
          <a:p>
            <a:endParaRPr lang="uk-UA" sz="2800" dirty="0" smtClean="0">
              <a:ea typeface="Calibri" panose="020F0502020204030204" pitchFamily="34" charset="0"/>
            </a:endParaRPr>
          </a:p>
          <a:p>
            <a:r>
              <a:rPr lang="uk-UA" sz="2800" dirty="0" smtClean="0">
                <a:ea typeface="Calibri" panose="020F0502020204030204" pitchFamily="34" charset="0"/>
              </a:rPr>
              <a:t>Ми </a:t>
            </a:r>
            <a:r>
              <a:rPr lang="uk-UA" sz="2800" dirty="0">
                <a:ea typeface="Calibri" panose="020F0502020204030204" pitchFamily="34" charset="0"/>
              </a:rPr>
              <a:t>встали до роботи о п’ятій годині ранку. </a:t>
            </a:r>
            <a:endParaRPr lang="uk-UA" sz="2800" dirty="0" smtClean="0">
              <a:ea typeface="Calibri" panose="020F0502020204030204" pitchFamily="34" charset="0"/>
            </a:endParaRPr>
          </a:p>
          <a:p>
            <a:r>
              <a:rPr lang="uk-UA" sz="2800" dirty="0" err="1" smtClean="0">
                <a:ea typeface="Calibri" panose="020F0502020204030204" pitchFamily="34" charset="0"/>
              </a:rPr>
              <a:t>Брітта</a:t>
            </a:r>
            <a:r>
              <a:rPr lang="uk-UA" sz="2800" dirty="0">
                <a:ea typeface="Calibri" panose="020F0502020204030204" pitchFamily="34" charset="0"/>
              </a:rPr>
              <a:t>, </a:t>
            </a:r>
            <a:r>
              <a:rPr lang="uk-UA" sz="2800" dirty="0" smtClean="0">
                <a:ea typeface="Calibri" panose="020F0502020204030204" pitchFamily="34" charset="0"/>
              </a:rPr>
              <a:t>Анна </a:t>
            </a:r>
            <a:r>
              <a:rPr lang="uk-UA" sz="2800" dirty="0">
                <a:ea typeface="Calibri" panose="020F0502020204030204" pitchFamily="34" charset="0"/>
              </a:rPr>
              <a:t>й </a:t>
            </a:r>
            <a:r>
              <a:rPr lang="uk-UA" sz="2800" dirty="0" err="1">
                <a:ea typeface="Calibri" panose="020F0502020204030204" pitchFamily="34" charset="0"/>
              </a:rPr>
              <a:t>Улле</a:t>
            </a:r>
            <a:r>
              <a:rPr lang="uk-UA" sz="2800" dirty="0">
                <a:ea typeface="Calibri" panose="020F0502020204030204" pitchFamily="34" charset="0"/>
              </a:rPr>
              <a:t> нам допомагали.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03606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uk-UA" b="1" dirty="0" smtClean="0">
              <a:solidFill>
                <a:srgbClr val="2E74B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uk-UA" b="1" dirty="0">
              <a:solidFill>
                <a:srgbClr val="2E74B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діти з Гамірного готувалися </a:t>
            </a:r>
            <a:endParaRPr lang="uk-UA" b="1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заробляти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гроші?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491630"/>
            <a:ext cx="7272808" cy="2847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Як у дітей виникла ідея продавати вишні?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 Де діти взяли вишні?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 Як діти готувалися продавати вишні? Де взяли гроші для «бізнесу»?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Чого навчив дітей дядько Еміль?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</a:rPr>
              <a:t>5. Як діти рекламували товар?</a:t>
            </a:r>
            <a:r>
              <a:rPr lang="uk-UA" sz="24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9536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27984" y="555526"/>
            <a:ext cx="396044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Я вмію читати правильно і виразно вголос.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61010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можу відповісти на запитання до тексту.</a:t>
            </a:r>
            <a:endParaRPr lang="uk-UA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3174" y="2787774"/>
            <a:ext cx="412203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Я можу розповісти про </a:t>
            </a:r>
            <a:r>
              <a:rPr lang="uk-UA" dirty="0" smtClean="0"/>
              <a:t>вчинк</a:t>
            </a:r>
            <a:r>
              <a:rPr lang="uk-UA" dirty="0" smtClean="0"/>
              <a:t>и героїв </a:t>
            </a:r>
            <a:r>
              <a:rPr lang="uk-UA" dirty="0" smtClean="0"/>
              <a:t>твору.</a:t>
            </a:r>
            <a:endParaRPr lang="ko-KR" altLang="en-US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584664" y="3734944"/>
            <a:ext cx="351572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вчуся переказувати текст за планом.</a:t>
            </a:r>
            <a:endParaRPr lang="ko-KR" alt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141</Words>
  <Application>Microsoft Office PowerPoint</Application>
  <PresentationFormat>Экран (16:9)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99</cp:revision>
  <dcterms:created xsi:type="dcterms:W3CDTF">2016-12-05T23:26:54Z</dcterms:created>
  <dcterms:modified xsi:type="dcterms:W3CDTF">2020-01-11T17:36:37Z</dcterms:modified>
</cp:coreProperties>
</file>