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12"/>
  </p:notesMasterIdLst>
  <p:handoutMasterIdLst>
    <p:handoutMasterId r:id="rId13"/>
  </p:handoutMasterIdLst>
  <p:sldIdLst>
    <p:sldId id="256" r:id="rId4"/>
    <p:sldId id="310" r:id="rId5"/>
    <p:sldId id="307" r:id="rId6"/>
    <p:sldId id="300" r:id="rId7"/>
    <p:sldId id="309" r:id="rId8"/>
    <p:sldId id="311" r:id="rId9"/>
    <p:sldId id="313" r:id="rId10"/>
    <p:sldId id="292" r:id="rId11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8663"/>
    <a:srgbClr val="FE51C2"/>
    <a:srgbClr val="D33530"/>
    <a:srgbClr val="FF62BC"/>
    <a:srgbClr val="FFF500"/>
    <a:srgbClr val="E663E2"/>
    <a:srgbClr val="F9AA4C"/>
    <a:srgbClr val="E6E6E6"/>
    <a:srgbClr val="EC771B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738" y="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2020-08-29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2020-08-29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2869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927222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7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6.xml"/><Relationship Id="rId16" Type="http://schemas.openxmlformats.org/officeDocument/2006/relationships/slideLayout" Target="../slideLayouts/slideLayout20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  <p:sldLayoutId id="2147483675" r:id="rId4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ree-powerpoint-templates-design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/>
          </p:cNvPr>
          <p:cNvSpPr txBox="1"/>
          <p:nvPr/>
        </p:nvSpPr>
        <p:spPr>
          <a:xfrm>
            <a:off x="-612576" y="4876006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До підручника «Українська мова та читання. 3 клас» (О. Л. Іщенко, А. Ю. 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І</a:t>
            </a:r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щенко). Видавництво «Літера». </a:t>
            </a:r>
            <a:r>
              <a:rPr lang="en-US" altLang="ko-KR" sz="800" b="1" dirty="0">
                <a:solidFill>
                  <a:schemeClr val="bg1"/>
                </a:solidFill>
                <a:cs typeface="Arial" pitchFamily="34" charset="0"/>
              </a:rPr>
              <a:t>©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 Іщенко О. Л., 2020</a:t>
            </a:r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  <a:p>
            <a:pPr algn="ctr"/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0" y="1212065"/>
            <a:ext cx="9144000" cy="847162"/>
          </a:xfrm>
        </p:spPr>
        <p:txBody>
          <a:bodyPr/>
          <a:lstStyle/>
          <a:p>
            <a:r>
              <a:rPr lang="uk-UA" dirty="0" smtClean="0">
                <a:solidFill>
                  <a:srgbClr val="C00000"/>
                </a:solidFill>
              </a:rPr>
              <a:t>Текст-м</a:t>
            </a:r>
            <a:r>
              <a:rPr lang="uk-UA" dirty="0">
                <a:solidFill>
                  <a:srgbClr val="C00000"/>
                </a:solidFill>
              </a:rPr>
              <a:t>і</a:t>
            </a:r>
            <a:r>
              <a:rPr lang="uk-UA" dirty="0" smtClean="0">
                <a:solidFill>
                  <a:srgbClr val="C00000"/>
                </a:solidFill>
              </a:rPr>
              <a:t>ркування</a:t>
            </a:r>
            <a:endParaRPr lang="en-US" altLang="ko-KR" sz="4000" dirty="0" smtClean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841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755576" y="249491"/>
            <a:ext cx="82089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1" dirty="0" smtClean="0">
                <a:solidFill>
                  <a:srgbClr val="C00000"/>
                </a:solidFill>
              </a:rPr>
              <a:t>Що таке міркування, міркувати?</a:t>
            </a:r>
            <a:endParaRPr lang="en-US" altLang="ko-KR" sz="2800" b="1" dirty="0">
              <a:solidFill>
                <a:srgbClr val="C0000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115616" y="1563638"/>
            <a:ext cx="7967452" cy="8535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Міркувати</a:t>
            </a:r>
            <a:r>
              <a:rPr lang="uk-UA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– думати, роблячи певні висновки; розуміти, </a:t>
            </a:r>
            <a:endParaRPr lang="uk-UA" sz="20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усвідомлювати</a:t>
            </a:r>
            <a:r>
              <a:rPr lang="uk-UA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5" name="Group 46"/>
          <p:cNvGrpSpPr/>
          <p:nvPr/>
        </p:nvGrpSpPr>
        <p:grpSpPr>
          <a:xfrm>
            <a:off x="3635896" y="3219822"/>
            <a:ext cx="1080120" cy="1048637"/>
            <a:chOff x="3369348" y="2673754"/>
            <a:chExt cx="1970490" cy="1779598"/>
          </a:xfrm>
        </p:grpSpPr>
        <p:sp>
          <p:nvSpPr>
            <p:cNvPr id="6" name="Rectangle 30"/>
            <p:cNvSpPr/>
            <p:nvPr/>
          </p:nvSpPr>
          <p:spPr>
            <a:xfrm rot="16200000">
              <a:off x="3293187" y="2768331"/>
              <a:ext cx="1761182" cy="1608860"/>
            </a:xfrm>
            <a:custGeom>
              <a:avLst/>
              <a:gdLst/>
              <a:ahLst/>
              <a:cxnLst/>
              <a:rect l="l" t="t" r="r" b="b"/>
              <a:pathLst>
                <a:path w="1761182" h="1756035">
                  <a:moveTo>
                    <a:pt x="279570" y="624048"/>
                  </a:moveTo>
                  <a:lnTo>
                    <a:pt x="183378" y="624048"/>
                  </a:lnTo>
                  <a:lnTo>
                    <a:pt x="183378" y="1560152"/>
                  </a:lnTo>
                  <a:lnTo>
                    <a:pt x="279570" y="1560152"/>
                  </a:lnTo>
                  <a:close/>
                  <a:moveTo>
                    <a:pt x="294594" y="68493"/>
                  </a:moveTo>
                  <a:lnTo>
                    <a:pt x="294594" y="264162"/>
                  </a:lnTo>
                  <a:cubicBezTo>
                    <a:pt x="294594" y="301988"/>
                    <a:pt x="263930" y="332653"/>
                    <a:pt x="226104" y="332653"/>
                  </a:cubicBezTo>
                  <a:cubicBezTo>
                    <a:pt x="188278" y="332653"/>
                    <a:pt x="157614" y="301988"/>
                    <a:pt x="157614" y="264162"/>
                  </a:cubicBezTo>
                  <a:lnTo>
                    <a:pt x="157614" y="68493"/>
                  </a:lnTo>
                  <a:cubicBezTo>
                    <a:pt x="157614" y="30666"/>
                    <a:pt x="188278" y="2"/>
                    <a:pt x="226104" y="2"/>
                  </a:cubicBezTo>
                  <a:cubicBezTo>
                    <a:pt x="263930" y="2"/>
                    <a:pt x="294594" y="30666"/>
                    <a:pt x="294594" y="68493"/>
                  </a:cubicBezTo>
                  <a:close/>
                  <a:moveTo>
                    <a:pt x="534912" y="624048"/>
                  </a:moveTo>
                  <a:lnTo>
                    <a:pt x="438720" y="624048"/>
                  </a:lnTo>
                  <a:lnTo>
                    <a:pt x="438720" y="1560152"/>
                  </a:lnTo>
                  <a:lnTo>
                    <a:pt x="534912" y="1560152"/>
                  </a:lnTo>
                  <a:close/>
                  <a:moveTo>
                    <a:pt x="631828" y="68492"/>
                  </a:moveTo>
                  <a:lnTo>
                    <a:pt x="631828" y="264162"/>
                  </a:lnTo>
                  <a:cubicBezTo>
                    <a:pt x="631828" y="301988"/>
                    <a:pt x="601164" y="332652"/>
                    <a:pt x="563338" y="332652"/>
                  </a:cubicBezTo>
                  <a:cubicBezTo>
                    <a:pt x="525511" y="332652"/>
                    <a:pt x="494847" y="301988"/>
                    <a:pt x="494847" y="264162"/>
                  </a:cubicBezTo>
                  <a:lnTo>
                    <a:pt x="494847" y="68492"/>
                  </a:lnTo>
                  <a:cubicBezTo>
                    <a:pt x="494847" y="30666"/>
                    <a:pt x="525511" y="2"/>
                    <a:pt x="563338" y="2"/>
                  </a:cubicBezTo>
                  <a:cubicBezTo>
                    <a:pt x="601164" y="2"/>
                    <a:pt x="631828" y="30666"/>
                    <a:pt x="631828" y="68492"/>
                  </a:cubicBezTo>
                  <a:close/>
                  <a:moveTo>
                    <a:pt x="790254" y="624048"/>
                  </a:moveTo>
                  <a:lnTo>
                    <a:pt x="694062" y="624048"/>
                  </a:lnTo>
                  <a:lnTo>
                    <a:pt x="694062" y="1560152"/>
                  </a:lnTo>
                  <a:lnTo>
                    <a:pt x="790254" y="1560152"/>
                  </a:lnTo>
                  <a:close/>
                  <a:moveTo>
                    <a:pt x="969062" y="68492"/>
                  </a:moveTo>
                  <a:lnTo>
                    <a:pt x="969062" y="264161"/>
                  </a:lnTo>
                  <a:cubicBezTo>
                    <a:pt x="969062" y="301987"/>
                    <a:pt x="938398" y="332652"/>
                    <a:pt x="900571" y="332652"/>
                  </a:cubicBezTo>
                  <a:cubicBezTo>
                    <a:pt x="862745" y="332652"/>
                    <a:pt x="832081" y="301987"/>
                    <a:pt x="832081" y="264161"/>
                  </a:cubicBezTo>
                  <a:lnTo>
                    <a:pt x="832081" y="68492"/>
                  </a:lnTo>
                  <a:cubicBezTo>
                    <a:pt x="832081" y="30665"/>
                    <a:pt x="862745" y="1"/>
                    <a:pt x="900571" y="1"/>
                  </a:cubicBezTo>
                  <a:cubicBezTo>
                    <a:pt x="938398" y="1"/>
                    <a:pt x="969062" y="30665"/>
                    <a:pt x="969062" y="68492"/>
                  </a:cubicBezTo>
                  <a:close/>
                  <a:moveTo>
                    <a:pt x="1045596" y="624048"/>
                  </a:moveTo>
                  <a:lnTo>
                    <a:pt x="949404" y="624048"/>
                  </a:lnTo>
                  <a:lnTo>
                    <a:pt x="949404" y="1560152"/>
                  </a:lnTo>
                  <a:lnTo>
                    <a:pt x="1045596" y="1560152"/>
                  </a:lnTo>
                  <a:close/>
                  <a:moveTo>
                    <a:pt x="1300938" y="624048"/>
                  </a:moveTo>
                  <a:lnTo>
                    <a:pt x="1204746" y="624048"/>
                  </a:lnTo>
                  <a:lnTo>
                    <a:pt x="1204746" y="1560152"/>
                  </a:lnTo>
                  <a:lnTo>
                    <a:pt x="1300938" y="1560152"/>
                  </a:lnTo>
                  <a:close/>
                  <a:moveTo>
                    <a:pt x="1306296" y="68491"/>
                  </a:moveTo>
                  <a:lnTo>
                    <a:pt x="1306296" y="264161"/>
                  </a:lnTo>
                  <a:cubicBezTo>
                    <a:pt x="1306296" y="301987"/>
                    <a:pt x="1275631" y="332651"/>
                    <a:pt x="1237805" y="332651"/>
                  </a:cubicBezTo>
                  <a:cubicBezTo>
                    <a:pt x="1199979" y="332651"/>
                    <a:pt x="1169315" y="301987"/>
                    <a:pt x="1169315" y="264161"/>
                  </a:cubicBezTo>
                  <a:lnTo>
                    <a:pt x="1169315" y="68491"/>
                  </a:lnTo>
                  <a:cubicBezTo>
                    <a:pt x="1169315" y="30665"/>
                    <a:pt x="1199979" y="1"/>
                    <a:pt x="1237805" y="1"/>
                  </a:cubicBezTo>
                  <a:cubicBezTo>
                    <a:pt x="1275631" y="1"/>
                    <a:pt x="1306296" y="30665"/>
                    <a:pt x="1306296" y="68491"/>
                  </a:cubicBezTo>
                  <a:close/>
                  <a:moveTo>
                    <a:pt x="1556280" y="624048"/>
                  </a:moveTo>
                  <a:lnTo>
                    <a:pt x="1460088" y="624048"/>
                  </a:lnTo>
                  <a:lnTo>
                    <a:pt x="1460088" y="1560152"/>
                  </a:lnTo>
                  <a:lnTo>
                    <a:pt x="1556280" y="1560152"/>
                  </a:lnTo>
                  <a:close/>
                  <a:moveTo>
                    <a:pt x="1643529" y="68491"/>
                  </a:moveTo>
                  <a:lnTo>
                    <a:pt x="1643529" y="264160"/>
                  </a:lnTo>
                  <a:cubicBezTo>
                    <a:pt x="1643529" y="301986"/>
                    <a:pt x="1612865" y="332650"/>
                    <a:pt x="1575039" y="332650"/>
                  </a:cubicBezTo>
                  <a:cubicBezTo>
                    <a:pt x="1537213" y="332650"/>
                    <a:pt x="1506548" y="301986"/>
                    <a:pt x="1506548" y="264160"/>
                  </a:cubicBezTo>
                  <a:lnTo>
                    <a:pt x="1506548" y="68491"/>
                  </a:lnTo>
                  <a:cubicBezTo>
                    <a:pt x="1506548" y="30664"/>
                    <a:pt x="1537213" y="0"/>
                    <a:pt x="1575039" y="0"/>
                  </a:cubicBezTo>
                  <a:cubicBezTo>
                    <a:pt x="1612865" y="0"/>
                    <a:pt x="1643529" y="30664"/>
                    <a:pt x="1643529" y="68491"/>
                  </a:cubicBezTo>
                  <a:close/>
                  <a:moveTo>
                    <a:pt x="1761182" y="166327"/>
                  </a:moveTo>
                  <a:lnTo>
                    <a:pt x="1761182" y="1756035"/>
                  </a:lnTo>
                  <a:lnTo>
                    <a:pt x="0" y="1756035"/>
                  </a:lnTo>
                  <a:lnTo>
                    <a:pt x="0" y="166327"/>
                  </a:lnTo>
                  <a:lnTo>
                    <a:pt x="98907" y="166327"/>
                  </a:lnTo>
                  <a:lnTo>
                    <a:pt x="98907" y="255498"/>
                  </a:lnTo>
                  <a:cubicBezTo>
                    <a:pt x="98907" y="325747"/>
                    <a:pt x="155855" y="382694"/>
                    <a:pt x="226104" y="382694"/>
                  </a:cubicBezTo>
                  <a:cubicBezTo>
                    <a:pt x="296353" y="382694"/>
                    <a:pt x="353300" y="325747"/>
                    <a:pt x="353300" y="255498"/>
                  </a:cubicBezTo>
                  <a:lnTo>
                    <a:pt x="353300" y="166327"/>
                  </a:lnTo>
                  <a:lnTo>
                    <a:pt x="436141" y="166327"/>
                  </a:lnTo>
                  <a:lnTo>
                    <a:pt x="436141" y="255497"/>
                  </a:lnTo>
                  <a:cubicBezTo>
                    <a:pt x="436141" y="325746"/>
                    <a:pt x="493089" y="382694"/>
                    <a:pt x="563338" y="382694"/>
                  </a:cubicBezTo>
                  <a:cubicBezTo>
                    <a:pt x="633586" y="382694"/>
                    <a:pt x="690534" y="325746"/>
                    <a:pt x="690534" y="255497"/>
                  </a:cubicBezTo>
                  <a:lnTo>
                    <a:pt x="690534" y="166327"/>
                  </a:lnTo>
                  <a:lnTo>
                    <a:pt x="773375" y="166327"/>
                  </a:lnTo>
                  <a:lnTo>
                    <a:pt x="773375" y="255497"/>
                  </a:lnTo>
                  <a:cubicBezTo>
                    <a:pt x="773375" y="325745"/>
                    <a:pt x="830322" y="382693"/>
                    <a:pt x="900571" y="382693"/>
                  </a:cubicBezTo>
                  <a:cubicBezTo>
                    <a:pt x="970820" y="382693"/>
                    <a:pt x="1027768" y="325745"/>
                    <a:pt x="1027768" y="255497"/>
                  </a:cubicBezTo>
                  <a:lnTo>
                    <a:pt x="1027768" y="166327"/>
                  </a:lnTo>
                  <a:lnTo>
                    <a:pt x="1110609" y="166327"/>
                  </a:lnTo>
                  <a:lnTo>
                    <a:pt x="1110609" y="255496"/>
                  </a:lnTo>
                  <a:cubicBezTo>
                    <a:pt x="1110609" y="325745"/>
                    <a:pt x="1167556" y="382692"/>
                    <a:pt x="1237805" y="382692"/>
                  </a:cubicBezTo>
                  <a:cubicBezTo>
                    <a:pt x="1308054" y="382692"/>
                    <a:pt x="1365002" y="325745"/>
                    <a:pt x="1365002" y="255496"/>
                  </a:cubicBezTo>
                  <a:lnTo>
                    <a:pt x="1365002" y="166327"/>
                  </a:lnTo>
                  <a:lnTo>
                    <a:pt x="1447842" y="166327"/>
                  </a:lnTo>
                  <a:lnTo>
                    <a:pt x="1447842" y="255495"/>
                  </a:lnTo>
                  <a:cubicBezTo>
                    <a:pt x="1447842" y="325744"/>
                    <a:pt x="1504790" y="382692"/>
                    <a:pt x="1575039" y="382692"/>
                  </a:cubicBezTo>
                  <a:cubicBezTo>
                    <a:pt x="1645288" y="382692"/>
                    <a:pt x="1702235" y="325744"/>
                    <a:pt x="1702235" y="255495"/>
                  </a:cubicBezTo>
                  <a:lnTo>
                    <a:pt x="1702235" y="16632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7" name="Round Same Side Corner Rectangle 6"/>
            <p:cNvSpPr/>
            <p:nvPr/>
          </p:nvSpPr>
          <p:spPr>
            <a:xfrm rot="10800000" flipH="1">
              <a:off x="5076056" y="2673754"/>
              <a:ext cx="263782" cy="1779598"/>
            </a:xfrm>
            <a:custGeom>
              <a:avLst/>
              <a:gdLst/>
              <a:ahLst/>
              <a:cxnLst/>
              <a:rect l="l" t="t" r="r" b="b"/>
              <a:pathLst>
                <a:path w="1035916" h="4153123">
                  <a:moveTo>
                    <a:pt x="277501" y="3759099"/>
                  </a:moveTo>
                  <a:lnTo>
                    <a:pt x="758408" y="3759099"/>
                  </a:lnTo>
                  <a:lnTo>
                    <a:pt x="517954" y="4153123"/>
                  </a:lnTo>
                  <a:close/>
                  <a:moveTo>
                    <a:pt x="42612" y="2944898"/>
                  </a:moveTo>
                  <a:cubicBezTo>
                    <a:pt x="153922" y="2941505"/>
                    <a:pt x="246502" y="2889483"/>
                    <a:pt x="275675" y="2819018"/>
                  </a:cubicBezTo>
                  <a:cubicBezTo>
                    <a:pt x="304648" y="2892614"/>
                    <a:pt x="403763" y="2945872"/>
                    <a:pt x="521107" y="2945872"/>
                  </a:cubicBezTo>
                  <a:cubicBezTo>
                    <a:pt x="638453" y="2945872"/>
                    <a:pt x="737567" y="2892613"/>
                    <a:pt x="766540" y="2819017"/>
                  </a:cubicBezTo>
                  <a:cubicBezTo>
                    <a:pt x="795133" y="2888142"/>
                    <a:pt x="884783" y="2939514"/>
                    <a:pt x="993299" y="2944464"/>
                  </a:cubicBezTo>
                  <a:lnTo>
                    <a:pt x="776840" y="3657264"/>
                  </a:lnTo>
                  <a:lnTo>
                    <a:pt x="258940" y="3657264"/>
                  </a:lnTo>
                  <a:close/>
                  <a:moveTo>
                    <a:pt x="809102" y="564558"/>
                  </a:moveTo>
                  <a:lnTo>
                    <a:pt x="1035914" y="564558"/>
                  </a:lnTo>
                  <a:lnTo>
                    <a:pt x="1035915" y="2838682"/>
                  </a:lnTo>
                  <a:cubicBezTo>
                    <a:pt x="1029586" y="2840409"/>
                    <a:pt x="1023074" y="2840731"/>
                    <a:pt x="1016490" y="2840731"/>
                  </a:cubicBezTo>
                  <a:cubicBezTo>
                    <a:pt x="901952" y="2840731"/>
                    <a:pt x="809102" y="2743612"/>
                    <a:pt x="809101" y="2623810"/>
                  </a:cubicBezTo>
                  <a:close/>
                  <a:moveTo>
                    <a:pt x="310569" y="564558"/>
                  </a:moveTo>
                  <a:lnTo>
                    <a:pt x="725347" y="564558"/>
                  </a:lnTo>
                  <a:lnTo>
                    <a:pt x="725347" y="2633342"/>
                  </a:lnTo>
                  <a:cubicBezTo>
                    <a:pt x="725347" y="2747880"/>
                    <a:pt x="632496" y="2840731"/>
                    <a:pt x="517958" y="2840731"/>
                  </a:cubicBezTo>
                  <a:cubicBezTo>
                    <a:pt x="403420" y="2840731"/>
                    <a:pt x="310569" y="2747880"/>
                    <a:pt x="310569" y="2633342"/>
                  </a:cubicBezTo>
                  <a:close/>
                  <a:moveTo>
                    <a:pt x="0" y="564557"/>
                  </a:moveTo>
                  <a:lnTo>
                    <a:pt x="226813" y="564557"/>
                  </a:lnTo>
                  <a:lnTo>
                    <a:pt x="226813" y="2623810"/>
                  </a:lnTo>
                  <a:cubicBezTo>
                    <a:pt x="226813" y="2743612"/>
                    <a:pt x="133962" y="2840731"/>
                    <a:pt x="19424" y="2840730"/>
                  </a:cubicBezTo>
                  <a:cubicBezTo>
                    <a:pt x="12841" y="2840730"/>
                    <a:pt x="6329" y="2840409"/>
                    <a:pt x="0" y="2838682"/>
                  </a:cubicBezTo>
                  <a:close/>
                  <a:moveTo>
                    <a:pt x="71964" y="71964"/>
                  </a:moveTo>
                  <a:cubicBezTo>
                    <a:pt x="116427" y="27501"/>
                    <a:pt x="177852" y="0"/>
                    <a:pt x="245701" y="0"/>
                  </a:cubicBezTo>
                  <a:lnTo>
                    <a:pt x="790215" y="0"/>
                  </a:lnTo>
                  <a:cubicBezTo>
                    <a:pt x="925912" y="0"/>
                    <a:pt x="1035916" y="110004"/>
                    <a:pt x="1035916" y="245701"/>
                  </a:cubicBezTo>
                  <a:cubicBezTo>
                    <a:pt x="1035916" y="327601"/>
                    <a:pt x="1035915" y="409501"/>
                    <a:pt x="1035915" y="491401"/>
                  </a:cubicBezTo>
                  <a:lnTo>
                    <a:pt x="0" y="491401"/>
                  </a:lnTo>
                  <a:lnTo>
                    <a:pt x="0" y="245701"/>
                  </a:lnTo>
                  <a:cubicBezTo>
                    <a:pt x="0" y="177853"/>
                    <a:pt x="27501" y="116427"/>
                    <a:pt x="71964" y="7196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0503492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699542"/>
            <a:ext cx="8255268" cy="3807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83945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/>
          <p:nvPr/>
        </p:nvGrpSpPr>
        <p:grpSpPr>
          <a:xfrm>
            <a:off x="0" y="30512"/>
            <a:ext cx="8725124" cy="4512930"/>
            <a:chOff x="0" y="30512"/>
            <a:chExt cx="8725124" cy="4512930"/>
          </a:xfrm>
        </p:grpSpPr>
        <p:pic>
          <p:nvPicPr>
            <p:cNvPr id="3" name="Рисунок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123478"/>
              <a:ext cx="8725124" cy="4419964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0" y="30512"/>
              <a:ext cx="1259632" cy="55552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ru-RU" dirty="0"/>
            </a:p>
          </p:txBody>
        </p:sp>
      </p:grpSp>
    </p:spTree>
    <p:extLst>
      <p:ext uri="{BB962C8B-B14F-4D97-AF65-F5344CB8AC3E}">
        <p14:creationId xmlns:p14="http://schemas.microsoft.com/office/powerpoint/2010/main" val="41191120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732240" y="1779662"/>
            <a:ext cx="23042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b="1" dirty="0">
                <a:solidFill>
                  <a:srgbClr val="C00000"/>
                </a:solidFill>
              </a:rPr>
              <a:t>Завдання </a:t>
            </a:r>
            <a:r>
              <a:rPr lang="uk-UA" sz="2800" b="1" dirty="0" smtClean="0">
                <a:solidFill>
                  <a:srgbClr val="C00000"/>
                </a:solidFill>
              </a:rPr>
              <a:t>1 (зошит)</a:t>
            </a:r>
            <a:endParaRPr lang="en-US" altLang="ko-KR" sz="2800" b="1" dirty="0">
              <a:solidFill>
                <a:srgbClr val="C0000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23478"/>
            <a:ext cx="5472608" cy="4990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79119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3059832" y="267494"/>
            <a:ext cx="42484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b="1" dirty="0">
                <a:solidFill>
                  <a:srgbClr val="C00000"/>
                </a:solidFill>
              </a:rPr>
              <a:t>Завдання 2</a:t>
            </a:r>
            <a:r>
              <a:rPr lang="uk-UA" sz="2800" b="1" dirty="0" smtClean="0">
                <a:solidFill>
                  <a:srgbClr val="C00000"/>
                </a:solidFill>
              </a:rPr>
              <a:t> (зошит)</a:t>
            </a:r>
            <a:endParaRPr lang="en-US" altLang="ko-KR" sz="2800" b="1" dirty="0">
              <a:solidFill>
                <a:srgbClr val="C0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1203598"/>
            <a:ext cx="8361382" cy="2764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45870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0" y="646320"/>
            <a:ext cx="9144000" cy="288032"/>
          </a:xfrm>
        </p:spPr>
        <p:txBody>
          <a:bodyPr/>
          <a:lstStyle/>
          <a:p>
            <a:endParaRPr lang="uk-UA" dirty="0" smtClean="0"/>
          </a:p>
          <a:p>
            <a:endParaRPr lang="en-US" b="1" dirty="0" smtClean="0"/>
          </a:p>
          <a:p>
            <a:endParaRPr lang="en-US" b="1" dirty="0"/>
          </a:p>
          <a:p>
            <a:endParaRPr lang="en-US" b="1" dirty="0" smtClean="0"/>
          </a:p>
          <a:p>
            <a:r>
              <a:rPr lang="uk-UA" sz="2400" b="1" dirty="0">
                <a:solidFill>
                  <a:srgbClr val="C00000"/>
                </a:solidFill>
              </a:rPr>
              <a:t>Текст-міркування: корисні слова</a:t>
            </a:r>
            <a:endParaRPr lang="en-US" altLang="ko-KR" sz="2400" b="1" dirty="0">
              <a:solidFill>
                <a:srgbClr val="C00000"/>
              </a:solidFill>
            </a:endParaRPr>
          </a:p>
          <a:p>
            <a:endParaRPr lang="uk-UA" dirty="0"/>
          </a:p>
          <a:p>
            <a:endParaRPr lang="uk-UA" dirty="0" smtClean="0"/>
          </a:p>
          <a:p>
            <a:endParaRPr lang="uk-UA" dirty="0"/>
          </a:p>
          <a:p>
            <a:endParaRPr lang="uk-UA" dirty="0" smtClean="0"/>
          </a:p>
          <a:p>
            <a:endParaRPr lang="uk-UA" dirty="0"/>
          </a:p>
          <a:p>
            <a:endParaRPr lang="uk-UA" dirty="0" smtClean="0"/>
          </a:p>
        </p:txBody>
      </p:sp>
      <p:sp>
        <p:nvSpPr>
          <p:cNvPr id="79" name="TextBox 78"/>
          <p:cNvSpPr txBox="1"/>
          <p:nvPr/>
        </p:nvSpPr>
        <p:spPr>
          <a:xfrm>
            <a:off x="899592" y="3939902"/>
            <a:ext cx="20922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dirty="0" smtClean="0">
                <a:solidFill>
                  <a:schemeClr val="bg1"/>
                </a:solidFill>
                <a:cs typeface="Arial" pitchFamily="34" charset="0"/>
              </a:rPr>
              <a:t>Вступ-твердження</a:t>
            </a:r>
            <a:endParaRPr lang="ru-RU" sz="16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4139952" y="3939902"/>
            <a:ext cx="12961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b="1" dirty="0" smtClean="0">
                <a:cs typeface="Arial" pitchFamily="34" charset="0"/>
              </a:rPr>
              <a:t>Аргументи</a:t>
            </a:r>
            <a:endParaRPr lang="en-US" altLang="ko-KR" sz="1600" b="1" dirty="0">
              <a:cs typeface="Arial" pitchFamily="34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7020272" y="3939901"/>
            <a:ext cx="11521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dirty="0" smtClean="0">
                <a:solidFill>
                  <a:schemeClr val="bg1"/>
                </a:solidFill>
                <a:cs typeface="Arial" pitchFamily="34" charset="0"/>
              </a:rPr>
              <a:t>Висновок</a:t>
            </a:r>
            <a:endParaRPr lang="en-US" altLang="ko-KR" sz="16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9552" y="1131590"/>
            <a:ext cx="216024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i="1" dirty="0"/>
              <a:t>Я </a:t>
            </a:r>
            <a:r>
              <a:rPr lang="uk-UA" i="1" dirty="0" smtClean="0"/>
              <a:t>думаю, що … </a:t>
            </a:r>
          </a:p>
          <a:p>
            <a:r>
              <a:rPr lang="uk-UA" i="1" dirty="0" smtClean="0"/>
              <a:t>Я вважаю </a:t>
            </a:r>
          </a:p>
          <a:p>
            <a:r>
              <a:rPr lang="uk-UA" i="1" dirty="0" smtClean="0"/>
              <a:t>Я впевнений /</a:t>
            </a:r>
          </a:p>
          <a:p>
            <a:r>
              <a:rPr lang="uk-UA" i="1" dirty="0" smtClean="0"/>
              <a:t>впевнена … </a:t>
            </a:r>
          </a:p>
          <a:p>
            <a:r>
              <a:rPr lang="uk-UA" i="1" dirty="0" smtClean="0"/>
              <a:t>Дехто вважає, … </a:t>
            </a:r>
          </a:p>
          <a:p>
            <a:r>
              <a:rPr lang="uk-UA" i="1" dirty="0" smtClean="0"/>
              <a:t>На мою </a:t>
            </a:r>
            <a:r>
              <a:rPr lang="uk-UA" i="1" dirty="0"/>
              <a:t>думку, </a:t>
            </a:r>
            <a:r>
              <a:rPr lang="uk-UA" i="1" dirty="0" smtClean="0"/>
              <a:t>…</a:t>
            </a:r>
          </a:p>
          <a:p>
            <a:r>
              <a:rPr lang="uk-UA" i="1" dirty="0" smtClean="0"/>
              <a:t>На мій погляд, …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635896" y="1275606"/>
            <a:ext cx="216024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i="1" dirty="0"/>
              <a:t>По-перше</a:t>
            </a:r>
            <a:r>
              <a:rPr lang="uk-UA" i="1" dirty="0" smtClean="0"/>
              <a:t>, … </a:t>
            </a:r>
          </a:p>
          <a:p>
            <a:r>
              <a:rPr lang="uk-UA" i="1" dirty="0" smtClean="0"/>
              <a:t>По-друге, … </a:t>
            </a:r>
          </a:p>
          <a:p>
            <a:r>
              <a:rPr lang="uk-UA" i="1" dirty="0" smtClean="0"/>
              <a:t>По-третє, …</a:t>
            </a:r>
          </a:p>
          <a:p>
            <a:r>
              <a:rPr lang="uk-UA" i="1" dirty="0" smtClean="0"/>
              <a:t>До того ж … </a:t>
            </a:r>
          </a:p>
          <a:p>
            <a:r>
              <a:rPr lang="uk-UA" i="1" dirty="0" smtClean="0"/>
              <a:t>Крім того, … 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408204" y="1277489"/>
            <a:ext cx="216024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i="1" dirty="0" smtClean="0"/>
              <a:t>Тому …</a:t>
            </a:r>
          </a:p>
          <a:p>
            <a:r>
              <a:rPr lang="uk-UA" i="1" dirty="0" smtClean="0"/>
              <a:t>Ось чому … </a:t>
            </a:r>
          </a:p>
          <a:p>
            <a:r>
              <a:rPr lang="uk-UA" i="1" dirty="0" smtClean="0"/>
              <a:t>Таким чином, …</a:t>
            </a:r>
          </a:p>
          <a:p>
            <a:r>
              <a:rPr lang="uk-UA" i="1" dirty="0" smtClean="0"/>
              <a:t>Отже, …</a:t>
            </a:r>
          </a:p>
          <a:p>
            <a:r>
              <a:rPr lang="uk-UA" i="1" dirty="0" smtClean="0"/>
              <a:t>Поза сумнівом, …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16949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689728" y="2097971"/>
            <a:ext cx="1152128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393173" y="465029"/>
            <a:ext cx="4051753" cy="9233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пояснити, що таке </a:t>
            </a:r>
            <a:r>
              <a:rPr lang="uk-UA" dirty="0" smtClean="0"/>
              <a:t>текст-</a:t>
            </a:r>
          </a:p>
          <a:p>
            <a:pPr lvl="0"/>
            <a:r>
              <a:rPr lang="uk-UA" dirty="0" smtClean="0"/>
              <a:t>міркування </a:t>
            </a:r>
            <a:r>
              <a:rPr lang="uk-UA" dirty="0"/>
              <a:t>і з яких частин він </a:t>
            </a:r>
            <a:endParaRPr lang="uk-UA" dirty="0" smtClean="0"/>
          </a:p>
          <a:p>
            <a:pPr lvl="0"/>
            <a:r>
              <a:rPr lang="uk-UA" dirty="0" smtClean="0"/>
              <a:t>складається</a:t>
            </a:r>
            <a:r>
              <a:rPr lang="uk-UA" dirty="0"/>
              <a:t>.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351493" y="1662135"/>
            <a:ext cx="3820908" cy="9233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знайти в тексті-міркуванні думку, яка доводиться.</a:t>
            </a:r>
            <a:endParaRPr lang="ru-RU" dirty="0"/>
          </a:p>
          <a:p>
            <a:pPr lvl="0"/>
            <a:endParaRPr lang="ru-RU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421211" y="2666225"/>
            <a:ext cx="4070883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 вчуся добирати аргументи за і </a:t>
            </a:r>
            <a:endParaRPr lang="uk-UA" dirty="0" smtClean="0"/>
          </a:p>
          <a:p>
            <a:pPr lvl="0"/>
            <a:r>
              <a:rPr lang="uk-UA" dirty="0" smtClean="0"/>
              <a:t>проти</a:t>
            </a:r>
            <a:r>
              <a:rPr lang="uk-UA" dirty="0"/>
              <a:t>.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393173" y="3888555"/>
            <a:ext cx="3930540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вчуся слухати співрозмовника і </a:t>
            </a:r>
            <a:endParaRPr lang="uk-UA" dirty="0" smtClean="0"/>
          </a:p>
          <a:p>
            <a:pPr lvl="0"/>
            <a:r>
              <a:rPr lang="uk-UA" dirty="0" smtClean="0"/>
              <a:t>поважати </a:t>
            </a:r>
            <a:r>
              <a:rPr lang="uk-UA" dirty="0"/>
              <a:t>його думку.</a:t>
            </a:r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>
                <a:solidFill>
                  <a:srgbClr val="C00000"/>
                </a:solidFill>
              </a:rPr>
              <a:t>Перевіряю себе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2258</TotalTime>
  <Words>178</Words>
  <Application>Microsoft Office PowerPoint</Application>
  <PresentationFormat>Экран (16:9)</PresentationFormat>
  <Paragraphs>49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8</vt:i4>
      </vt:variant>
    </vt:vector>
  </HeadingPairs>
  <TitlesOfParts>
    <vt:vector size="17" baseType="lpstr">
      <vt:lpstr>맑은 고딕</vt:lpstr>
      <vt:lpstr>Arial</vt:lpstr>
      <vt:lpstr>Arial Black</vt:lpstr>
      <vt:lpstr>Arial Unicode MS</vt:lpstr>
      <vt:lpstr>Calibri</vt:lpstr>
      <vt:lpstr>Times New Roman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117</cp:revision>
  <dcterms:created xsi:type="dcterms:W3CDTF">2016-12-05T23:26:54Z</dcterms:created>
  <dcterms:modified xsi:type="dcterms:W3CDTF">2020-08-29T19:04:33Z</dcterms:modified>
</cp:coreProperties>
</file>