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4"/>
  </p:notesMasterIdLst>
  <p:handoutMasterIdLst>
    <p:handoutMasterId r:id="rId15"/>
  </p:handoutMasterIdLst>
  <p:sldIdLst>
    <p:sldId id="256" r:id="rId4"/>
    <p:sldId id="287" r:id="rId5"/>
    <p:sldId id="312" r:id="rId6"/>
    <p:sldId id="313" r:id="rId7"/>
    <p:sldId id="307" r:id="rId8"/>
    <p:sldId id="315" r:id="rId9"/>
    <p:sldId id="311" r:id="rId10"/>
    <p:sldId id="314" r:id="rId11"/>
    <p:sldId id="316" r:id="rId12"/>
    <p:sldId id="292" r:id="rId13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2020-09-10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275606"/>
            <a:ext cx="9144000" cy="847162"/>
          </a:xfrm>
        </p:spPr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Пишемо твір-міркування </a:t>
            </a:r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59262" y="561202"/>
            <a:ext cx="371313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</a:t>
            </a:r>
            <a:endParaRPr lang="uk-UA" dirty="0" smtClean="0"/>
          </a:p>
          <a:p>
            <a:pPr lvl="0"/>
            <a:r>
              <a:rPr lang="uk-UA" dirty="0" smtClean="0"/>
              <a:t>твір-міркування.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93173" y="1801077"/>
            <a:ext cx="4055942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формулювати свою думку</a:t>
            </a:r>
            <a:r>
              <a:rPr lang="uk-UA" dirty="0" smtClean="0"/>
              <a:t>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96296" y="2780685"/>
            <a:ext cx="3951434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добирати аргументи.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5902" y="3864748"/>
            <a:ext cx="398985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як писати твір-міркування.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2608084"/>
            <a:ext cx="718890" cy="71889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45420" y="2703741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5486"/>
            <a:ext cx="7223918" cy="43986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0" y="2787774"/>
            <a:ext cx="2190301" cy="173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15567"/>
            <a:ext cx="6840760" cy="2771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Приклад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Спочатку 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хлопчик думає, що буде писати. Потім він робить замітки. Після того 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розповідає товаришу, що писатиме. Насамкінець хлопчик записує твір.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63276"/>
            <a:ext cx="3346758" cy="2037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764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31590"/>
            <a:ext cx="7772400" cy="20478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35696" y="411510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/>
              <a:t>Завдання</a:t>
            </a:r>
            <a:r>
              <a:rPr lang="ru-RU" sz="2800" b="1" dirty="0" smtClean="0"/>
              <a:t> 1 </a:t>
            </a:r>
            <a:r>
              <a:rPr lang="ru-RU" sz="2800" b="1" dirty="0" err="1" smtClean="0"/>
              <a:t>зошита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86819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275606"/>
            <a:ext cx="6029325" cy="32861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5696" y="405768"/>
            <a:ext cx="4474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Будова тексту-м</a:t>
            </a:r>
            <a:r>
              <a:rPr lang="uk-UA" sz="2400" b="1" dirty="0" smtClean="0">
                <a:solidFill>
                  <a:srgbClr val="C00000"/>
                </a:solidFill>
              </a:rPr>
              <a:t>і</a:t>
            </a:r>
            <a:r>
              <a:rPr lang="ru-RU" sz="2400" b="1" dirty="0" err="1" smtClean="0">
                <a:solidFill>
                  <a:srgbClr val="C00000"/>
                </a:solidFill>
              </a:rPr>
              <a:t>ркування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459261"/>
            <a:ext cx="1862534" cy="123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147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408712" y="2067694"/>
            <a:ext cx="2735288" cy="288032"/>
          </a:xfrm>
        </p:spPr>
        <p:txBody>
          <a:bodyPr/>
          <a:lstStyle/>
          <a:p>
            <a:r>
              <a:rPr lang="uk-UA" sz="2400" b="1" dirty="0">
                <a:solidFill>
                  <a:srgbClr val="C00000"/>
                </a:solidFill>
              </a:rPr>
              <a:t>Завдання </a:t>
            </a:r>
            <a:r>
              <a:rPr lang="uk-UA" sz="2400" b="1" dirty="0" smtClean="0">
                <a:solidFill>
                  <a:srgbClr val="C00000"/>
                </a:solidFill>
              </a:rPr>
              <a:t>2, 3</a:t>
            </a:r>
            <a:endParaRPr lang="uk-UA" sz="2400" b="1" dirty="0" smtClean="0">
              <a:solidFill>
                <a:srgbClr val="C00000"/>
              </a:solidFill>
            </a:endParaRPr>
          </a:p>
          <a:p>
            <a:r>
              <a:rPr lang="uk-UA" sz="2400" b="1" dirty="0" smtClean="0">
                <a:solidFill>
                  <a:srgbClr val="C00000"/>
                </a:solidFill>
              </a:rPr>
              <a:t>зошита </a:t>
            </a:r>
            <a:endParaRPr lang="en-US" altLang="ko-KR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11511"/>
            <a:ext cx="5269793" cy="11521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995686"/>
            <a:ext cx="5415962" cy="243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563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408712" y="2067694"/>
            <a:ext cx="2735288" cy="288032"/>
          </a:xfrm>
        </p:spPr>
        <p:txBody>
          <a:bodyPr/>
          <a:lstStyle/>
          <a:p>
            <a:r>
              <a:rPr lang="uk-UA" sz="2400" b="1" dirty="0">
                <a:solidFill>
                  <a:srgbClr val="C00000"/>
                </a:solidFill>
              </a:rPr>
              <a:t>Завдання </a:t>
            </a:r>
            <a:r>
              <a:rPr lang="uk-UA" sz="2400" b="1" dirty="0" smtClean="0">
                <a:solidFill>
                  <a:srgbClr val="C00000"/>
                </a:solidFill>
              </a:rPr>
              <a:t>2, 3 </a:t>
            </a:r>
          </a:p>
          <a:p>
            <a:r>
              <a:rPr lang="uk-UA" sz="2400" b="1" dirty="0" smtClean="0">
                <a:solidFill>
                  <a:srgbClr val="C00000"/>
                </a:solidFill>
              </a:rPr>
              <a:t>зошита </a:t>
            </a:r>
            <a:endParaRPr lang="en-US" altLang="ko-KR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95486"/>
            <a:ext cx="6213932" cy="450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526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627534"/>
            <a:ext cx="8309569" cy="290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119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283718"/>
            <a:ext cx="2016224" cy="2016224"/>
          </a:xfrm>
          <a:prstGeom prst="rect">
            <a:avLst/>
          </a:prstGeom>
        </p:spPr>
      </p:pic>
      <p:sp>
        <p:nvSpPr>
          <p:cNvPr id="2" name="Текст 1"/>
          <p:cNvSpPr>
            <a:spLocks noGrp="1"/>
          </p:cNvSpPr>
          <p:nvPr>
            <p:ph type="body" sz="quarter" idx="11"/>
          </p:nvPr>
        </p:nvSpPr>
        <p:spPr>
          <a:xfrm>
            <a:off x="251520" y="267494"/>
            <a:ext cx="9144000" cy="216024"/>
          </a:xfrm>
        </p:spPr>
        <p:txBody>
          <a:bodyPr/>
          <a:lstStyle/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sz="2400" b="1" dirty="0" smtClean="0">
              <a:solidFill>
                <a:srgbClr val="C00000"/>
              </a:solidFill>
            </a:endParaRPr>
          </a:p>
          <a:p>
            <a:endParaRPr lang="uk-UA" sz="2400" b="1" dirty="0">
              <a:solidFill>
                <a:srgbClr val="C00000"/>
              </a:solidFill>
            </a:endParaRPr>
          </a:p>
          <a:p>
            <a:endParaRPr lang="uk-UA" sz="2400" b="1" dirty="0" smtClean="0">
              <a:solidFill>
                <a:srgbClr val="C00000"/>
              </a:solidFill>
            </a:endParaRPr>
          </a:p>
          <a:p>
            <a:endParaRPr lang="uk-UA" sz="2400" b="1" dirty="0">
              <a:solidFill>
                <a:srgbClr val="C00000"/>
              </a:solidFill>
            </a:endParaRPr>
          </a:p>
          <a:p>
            <a:r>
              <a:rPr lang="uk-UA" sz="2400" b="1" dirty="0" smtClean="0">
                <a:solidFill>
                  <a:schemeClr val="tx1"/>
                </a:solidFill>
              </a:rPr>
              <a:t>Чи </a:t>
            </a:r>
            <a:r>
              <a:rPr lang="uk-UA" sz="2400" b="1" dirty="0">
                <a:solidFill>
                  <a:schemeClr val="tx1"/>
                </a:solidFill>
              </a:rPr>
              <a:t>правильно вчинив Фігура?</a:t>
            </a:r>
            <a:endParaRPr lang="uk-UA" sz="2400" b="1" dirty="0" smtClean="0">
              <a:solidFill>
                <a:schemeClr val="tx1"/>
              </a:solidFill>
            </a:endParaRPr>
          </a:p>
          <a:p>
            <a:endParaRPr lang="uk-UA" dirty="0"/>
          </a:p>
          <a:p>
            <a:pPr algn="l"/>
            <a:r>
              <a:rPr lang="uk-UA" sz="2000" b="1" dirty="0" smtClean="0">
                <a:solidFill>
                  <a:srgbClr val="C00000"/>
                </a:solidFill>
              </a:rPr>
              <a:t>	Вступ</a:t>
            </a:r>
            <a:r>
              <a:rPr lang="uk-UA" sz="2000" dirty="0" smtClean="0"/>
              <a:t> </a:t>
            </a:r>
          </a:p>
          <a:p>
            <a:pPr algn="l"/>
            <a:r>
              <a:rPr lang="uk-UA" sz="2000" dirty="0" smtClean="0"/>
              <a:t>	Я </a:t>
            </a:r>
            <a:r>
              <a:rPr lang="uk-UA" sz="2000" dirty="0"/>
              <a:t>вважаю</a:t>
            </a:r>
            <a:r>
              <a:rPr lang="uk-UA" sz="2000" b="1" dirty="0">
                <a:solidFill>
                  <a:srgbClr val="C00000"/>
                </a:solidFill>
              </a:rPr>
              <a:t>,</a:t>
            </a:r>
            <a:r>
              <a:rPr lang="uk-UA" sz="2000" dirty="0"/>
              <a:t> що Фігура вчинив (правильно/неправильно)</a:t>
            </a:r>
            <a:endParaRPr lang="ru-RU" sz="2000" dirty="0"/>
          </a:p>
          <a:p>
            <a:pPr algn="l"/>
            <a:r>
              <a:rPr lang="uk-UA" sz="2000" dirty="0" smtClean="0"/>
              <a:t>	Я </a:t>
            </a:r>
            <a:r>
              <a:rPr lang="uk-UA" sz="2000" dirty="0"/>
              <a:t>думаю</a:t>
            </a:r>
            <a:r>
              <a:rPr lang="uk-UA" sz="2000" b="1" dirty="0">
                <a:solidFill>
                  <a:srgbClr val="C00000"/>
                </a:solidFill>
              </a:rPr>
              <a:t>,</a:t>
            </a:r>
            <a:r>
              <a:rPr lang="uk-UA" sz="2000" dirty="0"/>
              <a:t> що …</a:t>
            </a:r>
            <a:endParaRPr lang="ru-RU" sz="2000" dirty="0"/>
          </a:p>
          <a:p>
            <a:pPr algn="l"/>
            <a:r>
              <a:rPr lang="uk-UA" sz="2000" i="1" dirty="0"/>
              <a:t> </a:t>
            </a:r>
            <a:r>
              <a:rPr lang="uk-UA" sz="2000" b="1" dirty="0">
                <a:solidFill>
                  <a:srgbClr val="C00000"/>
                </a:solidFill>
              </a:rPr>
              <a:t> </a:t>
            </a:r>
            <a:r>
              <a:rPr lang="uk-UA" sz="2000" b="1" dirty="0" smtClean="0">
                <a:solidFill>
                  <a:srgbClr val="C00000"/>
                </a:solidFill>
              </a:rPr>
              <a:t>	Основна частина: аргументи</a:t>
            </a:r>
            <a:endParaRPr lang="ru-RU" sz="2000" dirty="0"/>
          </a:p>
          <a:p>
            <a:pPr algn="l"/>
            <a:r>
              <a:rPr lang="uk-UA" sz="2000" dirty="0" smtClean="0"/>
              <a:t>	По-перше</a:t>
            </a:r>
            <a:r>
              <a:rPr lang="uk-UA" sz="2000" b="1" dirty="0" smtClean="0">
                <a:solidFill>
                  <a:srgbClr val="C00000"/>
                </a:solidFill>
              </a:rPr>
              <a:t>,</a:t>
            </a:r>
            <a:r>
              <a:rPr lang="uk-UA" sz="2000" dirty="0" smtClean="0"/>
              <a:t> …</a:t>
            </a:r>
          </a:p>
          <a:p>
            <a:pPr algn="l"/>
            <a:r>
              <a:rPr lang="uk-UA" sz="2000" dirty="0" smtClean="0"/>
              <a:t>	По-друге</a:t>
            </a:r>
            <a:r>
              <a:rPr lang="uk-UA" sz="2000" b="1" dirty="0" smtClean="0">
                <a:solidFill>
                  <a:srgbClr val="C00000"/>
                </a:solidFill>
              </a:rPr>
              <a:t>,</a:t>
            </a:r>
            <a:r>
              <a:rPr lang="uk-UA" sz="2000" dirty="0" smtClean="0"/>
              <a:t> …</a:t>
            </a:r>
          </a:p>
          <a:p>
            <a:pPr algn="l"/>
            <a:r>
              <a:rPr lang="uk-UA" sz="2000" dirty="0"/>
              <a:t>	</a:t>
            </a:r>
            <a:r>
              <a:rPr lang="uk-UA" sz="2000" dirty="0" smtClean="0"/>
              <a:t>Крім того</a:t>
            </a:r>
            <a:r>
              <a:rPr lang="uk-UA" sz="2000" b="1" dirty="0" smtClean="0">
                <a:solidFill>
                  <a:srgbClr val="C00000"/>
                </a:solidFill>
              </a:rPr>
              <a:t>,</a:t>
            </a:r>
            <a:r>
              <a:rPr lang="uk-UA" sz="2000" dirty="0" smtClean="0"/>
              <a:t> </a:t>
            </a:r>
            <a:r>
              <a:rPr lang="uk-UA" sz="2000" dirty="0"/>
              <a:t>…</a:t>
            </a:r>
            <a:endParaRPr lang="uk-UA" sz="2000" dirty="0" smtClean="0"/>
          </a:p>
          <a:p>
            <a:pPr algn="l"/>
            <a:r>
              <a:rPr lang="uk-UA" sz="2000" b="1" dirty="0" smtClean="0">
                <a:solidFill>
                  <a:srgbClr val="C00000"/>
                </a:solidFill>
              </a:rPr>
              <a:t>	Висновок </a:t>
            </a:r>
          </a:p>
          <a:p>
            <a:pPr algn="l"/>
            <a:r>
              <a:rPr lang="uk-UA" sz="2000" dirty="0" smtClean="0"/>
              <a:t>	Отже</a:t>
            </a:r>
            <a:r>
              <a:rPr lang="uk-UA" sz="2000" b="1" dirty="0">
                <a:solidFill>
                  <a:srgbClr val="C00000"/>
                </a:solidFill>
              </a:rPr>
              <a:t>,</a:t>
            </a:r>
            <a:r>
              <a:rPr lang="uk-UA" sz="2000" dirty="0"/>
              <a:t> </a:t>
            </a:r>
            <a:r>
              <a:rPr lang="uk-UA" sz="2000" dirty="0" smtClean="0"/>
              <a:t>… Тому …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3861652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2544</TotalTime>
  <Words>119</Words>
  <Application>Microsoft Office PowerPoint</Application>
  <PresentationFormat>Экран (16:9)</PresentationFormat>
  <Paragraphs>47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114</cp:revision>
  <dcterms:created xsi:type="dcterms:W3CDTF">2016-12-05T23:26:54Z</dcterms:created>
  <dcterms:modified xsi:type="dcterms:W3CDTF">2020-09-10T20:12:27Z</dcterms:modified>
</cp:coreProperties>
</file>