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56" r:id="rId4"/>
    <p:sldId id="311" r:id="rId5"/>
    <p:sldId id="316" r:id="rId6"/>
    <p:sldId id="308" r:id="rId7"/>
    <p:sldId id="313" r:id="rId8"/>
    <p:sldId id="314" r:id="rId9"/>
    <p:sldId id="315" r:id="rId10"/>
    <p:sldId id="317" r:id="rId11"/>
    <p:sldId id="318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530"/>
    <a:srgbClr val="2A8663"/>
    <a:srgbClr val="FE51C2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-34183" y="843558"/>
            <a:ext cx="9144000" cy="847162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Визначаємо </a:t>
            </a:r>
            <a:r>
              <a:rPr lang="uk-UA" dirty="0">
                <a:solidFill>
                  <a:srgbClr val="C00000"/>
                </a:solidFill>
              </a:rPr>
              <a:t>причину і наслідок.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Роксана </a:t>
            </a:r>
            <a:r>
              <a:rPr lang="uk-UA" dirty="0" err="1">
                <a:solidFill>
                  <a:srgbClr val="C00000"/>
                </a:solidFill>
              </a:rPr>
              <a:t>Єнджієвська</a:t>
            </a:r>
            <a:r>
              <a:rPr lang="uk-UA" dirty="0">
                <a:solidFill>
                  <a:srgbClr val="C00000"/>
                </a:solidFill>
              </a:rPr>
              <a:t>-Врубель.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«</a:t>
            </a:r>
            <a:r>
              <a:rPr lang="uk-UA" dirty="0">
                <a:solidFill>
                  <a:srgbClr val="C00000"/>
                </a:solidFill>
              </a:rPr>
              <a:t>Ще не все втрачено»</a:t>
            </a:r>
            <a:endParaRPr lang="en-US" altLang="ko-K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689728" y="2097971"/>
            <a:ext cx="1152128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70902" y="464535"/>
            <a:ext cx="42321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аналізувати емоції </a:t>
            </a:r>
            <a:endParaRPr lang="uk-UA" dirty="0" smtClean="0"/>
          </a:p>
          <a:p>
            <a:pPr lvl="0"/>
            <a:r>
              <a:rPr lang="uk-UA" dirty="0" smtClean="0"/>
              <a:t>персонажів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55876" y="2655459"/>
            <a:ext cx="38051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шукати відповіді на </a:t>
            </a:r>
            <a:endParaRPr lang="uk-UA" dirty="0" smtClean="0"/>
          </a:p>
          <a:p>
            <a:pPr lvl="0"/>
            <a:r>
              <a:rPr lang="uk-UA" dirty="0" smtClean="0"/>
              <a:t>запитання </a:t>
            </a:r>
            <a:r>
              <a:rPr lang="uk-UA" dirty="0"/>
              <a:t>в тексті.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2841" y="1785647"/>
            <a:ext cx="40708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передавати емоції персонажів під час </a:t>
            </a:r>
            <a:r>
              <a:rPr lang="uk-UA" dirty="0" smtClean="0"/>
              <a:t>читання.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50717" y="3809088"/>
            <a:ext cx="3930540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визначати причини </a:t>
            </a:r>
            <a:endParaRPr lang="uk-UA" dirty="0" smtClean="0"/>
          </a:p>
          <a:p>
            <a:pPr lvl="0"/>
            <a:r>
              <a:rPr lang="uk-UA" dirty="0" smtClean="0"/>
              <a:t>і </a:t>
            </a:r>
            <a:r>
              <a:rPr lang="uk-UA" dirty="0"/>
              <a:t>наслідки подій.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548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Словникова робота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9582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Calibri" panose="020F0502020204030204" pitchFamily="34" charset="0"/>
                <a:ea typeface="Calibri" panose="020F0502020204030204" pitchFamily="34" charset="0"/>
              </a:rPr>
              <a:t>Порався, 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</a:rPr>
              <a:t>спагеті, соус, блаженство, </a:t>
            </a:r>
            <a:r>
              <a:rPr lang="uk-UA" sz="2800" dirty="0" err="1">
                <a:latin typeface="Calibri" panose="020F0502020204030204" pitchFamily="34" charset="0"/>
                <a:ea typeface="Calibri" panose="020F0502020204030204" pitchFamily="34" charset="0"/>
              </a:rPr>
              <a:t>соцмережі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endParaRPr lang="uk-UA" sz="2800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uk-UA" sz="2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uk-UA" sz="2800" dirty="0" smtClean="0">
                <a:latin typeface="Calibri" panose="020F0502020204030204" pitchFamily="34" charset="0"/>
                <a:ea typeface="Calibri" panose="020F0502020204030204" pitchFamily="34" charset="0"/>
              </a:rPr>
              <a:t>профіль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</a:rPr>
              <a:t>, неактуальний, нікчема, </a:t>
            </a:r>
            <a:r>
              <a:rPr lang="uk-UA" sz="2800" dirty="0" smtClean="0">
                <a:latin typeface="Calibri" panose="020F0502020204030204" pitchFamily="34" charset="0"/>
                <a:ea typeface="Calibri" panose="020F0502020204030204" pitchFamily="34" charset="0"/>
              </a:rPr>
              <a:t>козирнути.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2499742"/>
            <a:ext cx="1817254" cy="185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71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699542"/>
            <a:ext cx="3013606" cy="3083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275606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Варіант 1. </a:t>
            </a:r>
            <a:endParaRPr lang="uk-UA" dirty="0" smtClean="0"/>
          </a:p>
          <a:p>
            <a:r>
              <a:rPr lang="uk-UA" dirty="0" smtClean="0"/>
              <a:t>Прослухати </a:t>
            </a:r>
            <a:r>
              <a:rPr lang="uk-UA" dirty="0"/>
              <a:t>текст і назвати головних </a:t>
            </a:r>
            <a:endParaRPr lang="uk-UA" dirty="0" smtClean="0"/>
          </a:p>
          <a:p>
            <a:r>
              <a:rPr lang="uk-UA" dirty="0" smtClean="0"/>
              <a:t>героїв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1302656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Варіант 2. </a:t>
            </a:r>
            <a:endParaRPr lang="uk-UA" dirty="0" smtClean="0"/>
          </a:p>
          <a:p>
            <a:r>
              <a:rPr lang="uk-UA" dirty="0" smtClean="0"/>
              <a:t>Запам’ятати </a:t>
            </a:r>
          </a:p>
          <a:p>
            <a:r>
              <a:rPr lang="uk-UA" dirty="0" smtClean="0"/>
              <a:t>момент</a:t>
            </a:r>
            <a:r>
              <a:rPr lang="uk-UA" dirty="0"/>
              <a:t>, коли </a:t>
            </a:r>
            <a:endParaRPr lang="uk-UA" dirty="0" smtClean="0"/>
          </a:p>
          <a:p>
            <a:r>
              <a:rPr lang="uk-UA" dirty="0" smtClean="0"/>
              <a:t>настрій </a:t>
            </a:r>
            <a:r>
              <a:rPr lang="uk-UA" dirty="0"/>
              <a:t>Іполита </a:t>
            </a:r>
            <a:endParaRPr lang="uk-UA" dirty="0" smtClean="0"/>
          </a:p>
          <a:p>
            <a:r>
              <a:rPr lang="uk-UA" dirty="0" smtClean="0"/>
              <a:t>змінився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503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0"/>
            <a:ext cx="4893622" cy="5007272"/>
          </a:xfrm>
          <a:prstGeom prst="rect">
            <a:avLst/>
          </a:prstGeom>
        </p:spPr>
      </p:pic>
      <p:pic>
        <p:nvPicPr>
          <p:cNvPr id="4" name="07-grade-3-ukrmova-ch1-she_ne_vse_vtrachen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20676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155100"/>
              </p:ext>
            </p:extLst>
          </p:nvPr>
        </p:nvGraphicFramePr>
        <p:xfrm>
          <a:off x="464157" y="483518"/>
          <a:ext cx="8136905" cy="11035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9961">
                  <a:extLst>
                    <a:ext uri="{9D8B030D-6E8A-4147-A177-3AD203B41FA5}">
                      <a16:colId xmlns:a16="http://schemas.microsoft.com/office/drawing/2014/main" val="930624003"/>
                    </a:ext>
                  </a:extLst>
                </a:gridCol>
                <a:gridCol w="3978868">
                  <a:extLst>
                    <a:ext uri="{9D8B030D-6E8A-4147-A177-3AD203B41FA5}">
                      <a16:colId xmlns:a16="http://schemas.microsoft.com/office/drawing/2014/main" val="2677954379"/>
                    </a:ext>
                  </a:extLst>
                </a:gridCol>
                <a:gridCol w="2898076">
                  <a:extLst>
                    <a:ext uri="{9D8B030D-6E8A-4147-A177-3AD203B41FA5}">
                      <a16:colId xmlns:a16="http://schemas.microsoft.com/office/drawing/2014/main" val="3200562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Перший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абзац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мовчки і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підготувати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відповідь на запитання: «Чому Іполит мав чудовий настрій? Що він робив?»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пошепки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83455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677396"/>
              </p:ext>
            </p:extLst>
          </p:nvPr>
        </p:nvGraphicFramePr>
        <p:xfrm>
          <a:off x="464159" y="3085986"/>
          <a:ext cx="8136903" cy="1383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9960">
                  <a:extLst>
                    <a:ext uri="{9D8B030D-6E8A-4147-A177-3AD203B41FA5}">
                      <a16:colId xmlns:a16="http://schemas.microsoft.com/office/drawing/2014/main" val="730723231"/>
                    </a:ext>
                  </a:extLst>
                </a:gridCol>
                <a:gridCol w="4038315">
                  <a:extLst>
                    <a:ext uri="{9D8B030D-6E8A-4147-A177-3AD203B41FA5}">
                      <a16:colId xmlns:a16="http://schemas.microsoft.com/office/drawing/2014/main" val="4213420592"/>
                    </a:ext>
                  </a:extLst>
                </a:gridCol>
                <a:gridCol w="2838628">
                  <a:extLst>
                    <a:ext uri="{9D8B030D-6E8A-4147-A177-3AD203B41FA5}">
                      <a16:colId xmlns:a16="http://schemas.microsoft.com/office/drawing/2014/main" val="3712772955"/>
                    </a:ext>
                  </a:extLst>
                </a:gridCol>
              </a:tblGrid>
              <a:tr h="951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Другий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абзац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1 –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прочитати мовчки і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підготувати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відповідь на запитання: «Для чого Іполит вирішив відвідати «Собачу будку»?»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пошепки і дати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відповідь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на запитання: «Хто був найкращим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другом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Іполита?»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100541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624" y="1035301"/>
            <a:ext cx="1789751" cy="20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5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720942"/>
              </p:ext>
            </p:extLst>
          </p:nvPr>
        </p:nvGraphicFramePr>
        <p:xfrm>
          <a:off x="323528" y="411510"/>
          <a:ext cx="8424936" cy="13839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4561">
                  <a:extLst>
                    <a:ext uri="{9D8B030D-6E8A-4147-A177-3AD203B41FA5}">
                      <a16:colId xmlns:a16="http://schemas.microsoft.com/office/drawing/2014/main" val="1315781313"/>
                    </a:ext>
                  </a:extLst>
                </a:gridCol>
                <a:gridCol w="4200073">
                  <a:extLst>
                    <a:ext uri="{9D8B030D-6E8A-4147-A177-3AD203B41FA5}">
                      <a16:colId xmlns:a16="http://schemas.microsoft.com/office/drawing/2014/main" val="3542393943"/>
                    </a:ext>
                  </a:extLst>
                </a:gridCol>
                <a:gridCol w="2920302">
                  <a:extLst>
                    <a:ext uri="{9D8B030D-6E8A-4147-A177-3AD203B41FA5}">
                      <a16:colId xmlns:a16="http://schemas.microsoft.com/office/drawing/2014/main" val="1630291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Третій,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четвертий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, п’ятий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абзаци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мовчки і підготувати відповідь на запитання: «Що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вразило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Іполита?»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пошепки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і дати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відповідь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на запитання: «Що побачив Іполит у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Собачій будці»?»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576879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453332"/>
              </p:ext>
            </p:extLst>
          </p:nvPr>
        </p:nvGraphicFramePr>
        <p:xfrm>
          <a:off x="395536" y="3291830"/>
          <a:ext cx="8424935" cy="823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4562">
                  <a:extLst>
                    <a:ext uri="{9D8B030D-6E8A-4147-A177-3AD203B41FA5}">
                      <a16:colId xmlns:a16="http://schemas.microsoft.com/office/drawing/2014/main" val="2333568479"/>
                    </a:ext>
                  </a:extLst>
                </a:gridCol>
                <a:gridCol w="7120373">
                  <a:extLst>
                    <a:ext uri="{9D8B030D-6E8A-4147-A177-3AD203B41FA5}">
                      <a16:colId xmlns:a16="http://schemas.microsoft.com/office/drawing/2014/main" val="3152834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Шостий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абзац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Варіанти 1 і 2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мовчки і дати відповідь на запитання: «Що зробив Іполит після відвідання «Собачої будки?»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5452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491630"/>
            <a:ext cx="272415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6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537936"/>
              </p:ext>
            </p:extLst>
          </p:nvPr>
        </p:nvGraphicFramePr>
        <p:xfrm>
          <a:off x="0" y="555526"/>
          <a:ext cx="8964488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8109">
                  <a:extLst>
                    <a:ext uri="{9D8B030D-6E8A-4147-A177-3AD203B41FA5}">
                      <a16:colId xmlns:a16="http://schemas.microsoft.com/office/drawing/2014/main" val="1732546550"/>
                    </a:ext>
                  </a:extLst>
                </a:gridCol>
                <a:gridCol w="4449042">
                  <a:extLst>
                    <a:ext uri="{9D8B030D-6E8A-4147-A177-3AD203B41FA5}">
                      <a16:colId xmlns:a16="http://schemas.microsoft.com/office/drawing/2014/main" val="4099327345"/>
                    </a:ext>
                  </a:extLst>
                </a:gridCol>
                <a:gridCol w="3127337">
                  <a:extLst>
                    <a:ext uri="{9D8B030D-6E8A-4147-A177-3AD203B41FA5}">
                      <a16:colId xmlns:a16="http://schemas.microsoft.com/office/drawing/2014/main" val="24460925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Кінець </a:t>
                      </a:r>
                      <a:endParaRPr lang="uk-UA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effectLst/>
                        </a:rPr>
                        <a:t>оповідання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діалог двох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приятелів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– прочитати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мовчки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останній абзац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і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дати відповідь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на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запитання: </a:t>
                      </a: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Що </a:t>
                      </a:r>
                      <a:endParaRPr lang="uk-UA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змінило </a:t>
                      </a:r>
                      <a:r>
                        <a:rPr lang="uk-UA" sz="1600" b="0" dirty="0">
                          <a:solidFill>
                            <a:schemeClr val="tx1"/>
                          </a:solidFill>
                          <a:effectLst/>
                        </a:rPr>
                        <a:t>настрій Іполита?»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37189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391533"/>
            <a:ext cx="3907334" cy="329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Причина і наслідок</a:t>
            </a:r>
            <a:endParaRPr lang="ru-RU" sz="2400" b="1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528" y="2114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11560" y="1042794"/>
            <a:ext cx="6663812" cy="260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7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Іполит </a:t>
            </a:r>
            <a:r>
              <a:rPr kumimoji="0" lang="uk-UA" alt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поприбирав</a:t>
            </a: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 у квартирі і готував спагеті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тому він </a:t>
            </a: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мав чудовий настрій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Calibri" panose="020F0502020204030204" pitchFamily="34" charset="0"/>
              </a:rPr>
              <a:t>.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Іполит </a:t>
            </a: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мав чудовий настрій</a:t>
            </a: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тому що </a:t>
            </a:r>
            <a:r>
              <a:rPr kumimoji="0" lang="uk-UA" alt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поприбирав</a:t>
            </a: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квартирі і готував спагеті</a:t>
            </a:r>
            <a:r>
              <a:rPr kumimoji="0" lang="uk-UA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280" y="1209340"/>
            <a:ext cx="11521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причина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2280" y="2106192"/>
            <a:ext cx="1296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наслідок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15" name="Прямая со стрелкой 14"/>
          <p:cNvCxnSpPr>
            <a:stCxn id="12" idx="2"/>
          </p:cNvCxnSpPr>
          <p:nvPr/>
        </p:nvCxnSpPr>
        <p:spPr>
          <a:xfrm>
            <a:off x="7668344" y="1578672"/>
            <a:ext cx="0" cy="53587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210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887771"/>
              </p:ext>
            </p:extLst>
          </p:nvPr>
        </p:nvGraphicFramePr>
        <p:xfrm>
          <a:off x="683568" y="973044"/>
          <a:ext cx="7704856" cy="758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3060">
                  <a:extLst>
                    <a:ext uri="{9D8B030D-6E8A-4147-A177-3AD203B41FA5}">
                      <a16:colId xmlns:a16="http://schemas.microsoft.com/office/drawing/2014/main" val="1913026024"/>
                    </a:ext>
                  </a:extLst>
                </a:gridCol>
                <a:gridCol w="3767601">
                  <a:extLst>
                    <a:ext uri="{9D8B030D-6E8A-4147-A177-3AD203B41FA5}">
                      <a16:colId xmlns:a16="http://schemas.microsoft.com/office/drawing/2014/main" val="1171042041"/>
                    </a:ext>
                  </a:extLst>
                </a:gridCol>
                <a:gridCol w="2744195">
                  <a:extLst>
                    <a:ext uri="{9D8B030D-6E8A-4147-A177-3AD203B41FA5}">
                      <a16:colId xmlns:a16="http://schemas.microsoft.com/office/drawing/2014/main" val="25620155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Перший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етап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– проглянути текст і подумати, на </a:t>
                      </a:r>
                      <a:endParaRPr lang="uk-UA" sz="11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скільки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частин його можна поділити.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– подумати, який </a:t>
                      </a:r>
                      <a:endParaRPr lang="uk-UA" sz="11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комікс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можна створити на основі оповідання. Можна використати слова тексту.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120256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651144"/>
              </p:ext>
            </p:extLst>
          </p:nvPr>
        </p:nvGraphicFramePr>
        <p:xfrm>
          <a:off x="683568" y="2291576"/>
          <a:ext cx="7560839" cy="373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0760">
                  <a:extLst>
                    <a:ext uri="{9D8B030D-6E8A-4147-A177-3AD203B41FA5}">
                      <a16:colId xmlns:a16="http://schemas.microsoft.com/office/drawing/2014/main" val="2320100774"/>
                    </a:ext>
                  </a:extLst>
                </a:gridCol>
                <a:gridCol w="3697177">
                  <a:extLst>
                    <a:ext uri="{9D8B030D-6E8A-4147-A177-3AD203B41FA5}">
                      <a16:colId xmlns:a16="http://schemas.microsoft.com/office/drawing/2014/main" val="261658023"/>
                    </a:ext>
                  </a:extLst>
                </a:gridCol>
                <a:gridCol w="2692902">
                  <a:extLst>
                    <a:ext uri="{9D8B030D-6E8A-4147-A177-3AD203B41FA5}">
                      <a16:colId xmlns:a16="http://schemas.microsoft.com/office/drawing/2014/main" val="34145500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Другий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етап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– подумати, про що йдеться в кожній частині.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2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описати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головні </a:t>
                      </a:r>
                      <a:endParaRPr lang="uk-UA" sz="11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малюнки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для коміксу.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36439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697744"/>
              </p:ext>
            </p:extLst>
          </p:nvPr>
        </p:nvGraphicFramePr>
        <p:xfrm>
          <a:off x="683569" y="3158036"/>
          <a:ext cx="7560840" cy="565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0760">
                  <a:extLst>
                    <a:ext uri="{9D8B030D-6E8A-4147-A177-3AD203B41FA5}">
                      <a16:colId xmlns:a16="http://schemas.microsoft.com/office/drawing/2014/main" val="1897421881"/>
                    </a:ext>
                  </a:extLst>
                </a:gridCol>
                <a:gridCol w="3697178">
                  <a:extLst>
                    <a:ext uri="{9D8B030D-6E8A-4147-A177-3AD203B41FA5}">
                      <a16:colId xmlns:a16="http://schemas.microsoft.com/office/drawing/2014/main" val="2936601502"/>
                    </a:ext>
                  </a:extLst>
                </a:gridCol>
                <a:gridCol w="2692902">
                  <a:extLst>
                    <a:ext uri="{9D8B030D-6E8A-4147-A177-3AD203B41FA5}">
                      <a16:colId xmlns:a16="http://schemas.microsoft.com/office/drawing/2014/main" val="5098172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Третій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етап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1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– дібрати заголовки до кожної частини тексту.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Варіант 2 –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дібрати репліки</a:t>
                      </a: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0" dirty="0" smtClean="0">
                          <a:solidFill>
                            <a:schemeClr val="tx1"/>
                          </a:solidFill>
                          <a:effectLst/>
                        </a:rPr>
                        <a:t>підписи </a:t>
                      </a:r>
                      <a:r>
                        <a:rPr lang="uk-UA" sz="1100" b="0" dirty="0">
                          <a:solidFill>
                            <a:schemeClr val="tx1"/>
                          </a:solidFill>
                          <a:effectLst/>
                        </a:rPr>
                        <a:t>до малюнків.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796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05132" y="26880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Складання плану. Переказування за планом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892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</TotalTime>
  <Words>413</Words>
  <Application>Microsoft Office PowerPoint</Application>
  <PresentationFormat>Экран (16:9)</PresentationFormat>
  <Paragraphs>100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132</cp:revision>
  <dcterms:created xsi:type="dcterms:W3CDTF">2016-12-05T23:26:54Z</dcterms:created>
  <dcterms:modified xsi:type="dcterms:W3CDTF">2020-10-11T14:00:19Z</dcterms:modified>
</cp:coreProperties>
</file>