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1"/>
  </p:notesMasterIdLst>
  <p:handoutMasterIdLst>
    <p:handoutMasterId r:id="rId12"/>
  </p:handoutMasterIdLst>
  <p:sldIdLst>
    <p:sldId id="256" r:id="rId4"/>
    <p:sldId id="299" r:id="rId5"/>
    <p:sldId id="296" r:id="rId6"/>
    <p:sldId id="304" r:id="rId7"/>
    <p:sldId id="303" r:id="rId8"/>
    <p:sldId id="305" r:id="rId9"/>
    <p:sldId id="292" r:id="rId1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2021-01-09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learningapps.org/display?v=pacdaxqot21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learningapps.org/display?v=p70fwyqjn21" TargetMode="Externa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843558"/>
            <a:ext cx="7992888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40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Порівнюємо </a:t>
            </a:r>
            <a:r>
              <a:rPr lang="uk-UA" sz="40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казки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Українська </a:t>
            </a:r>
            <a:r>
              <a:rPr lang="uk-UA" sz="20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народна казка </a:t>
            </a:r>
            <a:endParaRPr lang="uk-UA" sz="2000" b="1" dirty="0" smtClean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«</a:t>
            </a:r>
            <a:r>
              <a:rPr lang="uk-UA" sz="20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Котик і Півник». </a:t>
            </a:r>
            <a:endParaRPr lang="uk-UA" sz="2000" b="1" dirty="0" smtClean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Наталя </a:t>
            </a:r>
            <a:r>
              <a:rPr lang="uk-UA" sz="20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Забіла. «Кіт і півник» </a:t>
            </a:r>
            <a:endParaRPr lang="ru-RU" sz="20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555526"/>
            <a:ext cx="9144000" cy="288032"/>
          </a:xfrm>
        </p:spPr>
        <p:txBody>
          <a:bodyPr/>
          <a:lstStyle/>
          <a:p>
            <a:pPr lvl="0"/>
            <a:r>
              <a:rPr lang="uk-UA" sz="3200" b="1" dirty="0" smtClean="0">
                <a:solidFill>
                  <a:srgbClr val="C00000"/>
                </a:solidFill>
              </a:rPr>
              <a:t>Які бувають казки</a:t>
            </a:r>
            <a:endParaRPr lang="en-US" altLang="ko-KR" sz="3200" b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09821">
            <a:off x="385080" y="186598"/>
            <a:ext cx="2012510" cy="28028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195486"/>
            <a:ext cx="1962764" cy="27412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62767">
            <a:off x="5219371" y="1223981"/>
            <a:ext cx="1728192" cy="25010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007885">
            <a:off x="565269" y="2306142"/>
            <a:ext cx="2005550" cy="25222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1190" y="1059582"/>
            <a:ext cx="2217336" cy="26067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64103" y="2715766"/>
            <a:ext cx="1656219" cy="220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97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555526"/>
            <a:ext cx="9144000" cy="288032"/>
          </a:xfrm>
        </p:spPr>
        <p:txBody>
          <a:bodyPr/>
          <a:lstStyle/>
          <a:p>
            <a:r>
              <a:rPr lang="uk-UA" sz="2400" b="1" dirty="0" smtClean="0">
                <a:solidFill>
                  <a:schemeClr val="accent1"/>
                </a:solidFill>
              </a:rPr>
              <a:t>З якої казки ці рядки?</a:t>
            </a:r>
            <a:endParaRPr lang="en-US" altLang="ko-KR" sz="2400" b="1" dirty="0">
              <a:solidFill>
                <a:schemeClr val="accent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3507854"/>
            <a:ext cx="4896544" cy="3886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https://learningapps.org/display?v=pacdaxqot21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16" y="64784"/>
            <a:ext cx="1999286" cy="20702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20" y="-5452"/>
            <a:ext cx="1691680" cy="2144529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1763688" y="2301257"/>
            <a:ext cx="1655445" cy="1630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75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555526"/>
            <a:ext cx="9144000" cy="288032"/>
          </a:xfrm>
        </p:spPr>
        <p:txBody>
          <a:bodyPr/>
          <a:lstStyle/>
          <a:p>
            <a:r>
              <a:rPr lang="uk-UA" sz="2400" b="1" dirty="0" smtClean="0">
                <a:solidFill>
                  <a:schemeClr val="accent1"/>
                </a:solidFill>
              </a:rPr>
              <a:t>Знайдіть відповідності</a:t>
            </a:r>
            <a:endParaRPr lang="en-US" altLang="ko-KR" sz="2400" b="1" dirty="0">
              <a:solidFill>
                <a:schemeClr val="accent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16" y="64784"/>
            <a:ext cx="1999286" cy="20702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-5452"/>
            <a:ext cx="1691680" cy="2144529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4"/>
          <a:stretch>
            <a:fillRect/>
          </a:stretch>
        </p:blipFill>
        <p:spPr>
          <a:xfrm>
            <a:off x="2371844" y="1966641"/>
            <a:ext cx="1558290" cy="154241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58776" y="2809677"/>
            <a:ext cx="4769200" cy="3886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https://learningapps.org/display?v=p70fwyqjn21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753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671273"/>
              </p:ext>
            </p:extLst>
          </p:nvPr>
        </p:nvGraphicFramePr>
        <p:xfrm>
          <a:off x="539552" y="1059582"/>
          <a:ext cx="8136903" cy="30118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2301">
                  <a:extLst>
                    <a:ext uri="{9D8B030D-6E8A-4147-A177-3AD203B41FA5}">
                      <a16:colId xmlns:a16="http://schemas.microsoft.com/office/drawing/2014/main" val="1849283756"/>
                    </a:ext>
                  </a:extLst>
                </a:gridCol>
                <a:gridCol w="2616291">
                  <a:extLst>
                    <a:ext uri="{9D8B030D-6E8A-4147-A177-3AD203B41FA5}">
                      <a16:colId xmlns:a16="http://schemas.microsoft.com/office/drawing/2014/main" val="1244292867"/>
                    </a:ext>
                  </a:extLst>
                </a:gridCol>
                <a:gridCol w="2808311">
                  <a:extLst>
                    <a:ext uri="{9D8B030D-6E8A-4147-A177-3AD203B41FA5}">
                      <a16:colId xmlns:a16="http://schemas.microsoft.com/office/drawing/2014/main" val="439780891"/>
                    </a:ext>
                  </a:extLst>
                </a:gridCol>
              </a:tblGrid>
              <a:tr h="370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tx1"/>
                          </a:solidFill>
                          <a:effectLst/>
                        </a:rPr>
                        <a:t>Народна казка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tx1"/>
                          </a:solidFill>
                          <a:effectLst/>
                        </a:rPr>
                        <a:t>Казка Наталі Забіли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37208"/>
                  </a:ext>
                </a:extLst>
              </a:tr>
              <a:tr h="14813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tx1"/>
                          </a:solidFill>
                          <a:effectLst/>
                        </a:rPr>
                        <a:t>Іменники – назви </a:t>
                      </a:r>
                      <a:endParaRPr lang="uk-UA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effectLst/>
                        </a:rPr>
                        <a:t>героїв</a:t>
                      </a:r>
                      <a:r>
                        <a:rPr lang="uk-UA" sz="18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uk-UA" sz="1800" dirty="0" smtClean="0">
                          <a:solidFill>
                            <a:schemeClr val="tx1"/>
                          </a:solidFill>
                          <a:effectLst/>
                        </a:rPr>
                        <a:t>частин </a:t>
                      </a:r>
                      <a:r>
                        <a:rPr lang="uk-UA" sz="1800" dirty="0">
                          <a:solidFill>
                            <a:schemeClr val="tx1"/>
                          </a:solidFill>
                          <a:effectLst/>
                        </a:rPr>
                        <a:t>тіла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Котик, Півник, Лисичка; братик; коток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Півничок, кіт-воркіт, кіт, </a:t>
                      </a:r>
                      <a:endParaRPr lang="uk-UA" sz="18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</a:rPr>
                        <a:t>лисичка</a:t>
                      </a:r>
                      <a:r>
                        <a:rPr lang="uk-UA" sz="1800" dirty="0">
                          <a:effectLst/>
                        </a:rPr>
                        <a:t>, язичок, </a:t>
                      </a:r>
                      <a:r>
                        <a:rPr lang="uk-UA" sz="1800" dirty="0" smtClean="0">
                          <a:effectLst/>
                        </a:rPr>
                        <a:t>півник-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</a:rPr>
                        <a:t>когутик</a:t>
                      </a:r>
                      <a:r>
                        <a:rPr lang="uk-UA" sz="1800" dirty="0">
                          <a:effectLst/>
                        </a:rPr>
                        <a:t>, молодець, </a:t>
                      </a:r>
                      <a:endParaRPr lang="uk-UA" sz="18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</a:rPr>
                        <a:t>гребінець</a:t>
                      </a:r>
                      <a:r>
                        <a:rPr lang="uk-UA" sz="1800" dirty="0">
                          <a:effectLst/>
                        </a:rPr>
                        <a:t>, пір’ячко, </a:t>
                      </a:r>
                      <a:endParaRPr lang="uk-UA" sz="18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</a:rPr>
                        <a:t>лиска</a:t>
                      </a:r>
                      <a:r>
                        <a:rPr lang="uk-UA" sz="1800" dirty="0">
                          <a:effectLst/>
                        </a:rPr>
                        <a:t>, ворог, </a:t>
                      </a:r>
                      <a:r>
                        <a:rPr lang="uk-UA" sz="1800" dirty="0" smtClean="0">
                          <a:effectLst/>
                        </a:rPr>
                        <a:t>злодійка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160028"/>
                  </a:ext>
                </a:extLst>
              </a:tr>
              <a:tr h="7406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tx1"/>
                          </a:solidFill>
                          <a:effectLst/>
                        </a:rPr>
                        <a:t>Прикметники, які </a:t>
                      </a:r>
                      <a:endParaRPr lang="uk-UA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effectLst/>
                        </a:rPr>
                        <a:t>описують </a:t>
                      </a:r>
                      <a:r>
                        <a:rPr lang="uk-UA" sz="1800" dirty="0">
                          <a:solidFill>
                            <a:schemeClr val="tx1"/>
                          </a:solidFill>
                          <a:effectLst/>
                        </a:rPr>
                        <a:t>героїв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Сірий, </a:t>
                      </a:r>
                      <a:r>
                        <a:rPr lang="uk-UA" sz="1800" dirty="0" err="1">
                          <a:effectLst/>
                        </a:rPr>
                        <a:t>хитрая</a:t>
                      </a:r>
                      <a:r>
                        <a:rPr lang="uk-UA" sz="1800" dirty="0">
                          <a:effectLst/>
                        </a:rPr>
                        <a:t>, </a:t>
                      </a:r>
                      <a:endParaRPr lang="uk-UA" sz="18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</a:rPr>
                        <a:t>гостренький</a:t>
                      </a:r>
                      <a:r>
                        <a:rPr lang="uk-UA" sz="1800" dirty="0">
                          <a:effectLst/>
                        </a:rPr>
                        <a:t>, масляна, </a:t>
                      </a:r>
                      <a:endParaRPr lang="uk-UA" sz="18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</a:rPr>
                        <a:t>червоний</a:t>
                      </a:r>
                      <a:r>
                        <a:rPr lang="uk-UA" sz="1800" dirty="0">
                          <a:effectLst/>
                        </a:rPr>
                        <a:t>, хвостата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572927"/>
                  </a:ext>
                </a:extLst>
              </a:tr>
            </a:tbl>
          </a:graphicData>
        </a:graphic>
      </p:graphicFrame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555526"/>
            <a:ext cx="9144000" cy="288032"/>
          </a:xfrm>
        </p:spPr>
        <p:txBody>
          <a:bodyPr/>
          <a:lstStyle/>
          <a:p>
            <a:r>
              <a:rPr lang="uk-UA" sz="2400" b="1" dirty="0" smtClean="0">
                <a:solidFill>
                  <a:schemeClr val="accent1"/>
                </a:solidFill>
              </a:rPr>
              <a:t>Перевіряємо себе</a:t>
            </a:r>
            <a:endParaRPr lang="en-US" altLang="ko-KR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319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16" y="64784"/>
            <a:ext cx="827684" cy="8570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408" y="-5452"/>
            <a:ext cx="899592" cy="1140405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086361"/>
              </p:ext>
            </p:extLst>
          </p:nvPr>
        </p:nvGraphicFramePr>
        <p:xfrm>
          <a:off x="963958" y="123478"/>
          <a:ext cx="7416823" cy="4770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2016">
                  <a:extLst>
                    <a:ext uri="{9D8B030D-6E8A-4147-A177-3AD203B41FA5}">
                      <a16:colId xmlns:a16="http://schemas.microsoft.com/office/drawing/2014/main" val="352852107"/>
                    </a:ext>
                  </a:extLst>
                </a:gridCol>
                <a:gridCol w="2472016">
                  <a:extLst>
                    <a:ext uri="{9D8B030D-6E8A-4147-A177-3AD203B41FA5}">
                      <a16:colId xmlns:a16="http://schemas.microsoft.com/office/drawing/2014/main" val="1955634450"/>
                    </a:ext>
                  </a:extLst>
                </a:gridCol>
                <a:gridCol w="2472791">
                  <a:extLst>
                    <a:ext uri="{9D8B030D-6E8A-4147-A177-3AD203B41FA5}">
                      <a16:colId xmlns:a16="http://schemas.microsoft.com/office/drawing/2014/main" val="781971473"/>
                    </a:ext>
                  </a:extLst>
                </a:gridCol>
              </a:tblGrid>
              <a:tr h="466045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tx1"/>
                          </a:solidFill>
                          <a:effectLst/>
                        </a:rPr>
                        <a:t>Відмінності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741147"/>
                  </a:ext>
                </a:extLst>
              </a:tr>
              <a:tr h="4660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Народна </a:t>
                      </a:r>
                      <a:r>
                        <a:rPr lang="ru-RU" sz="1400" dirty="0" err="1">
                          <a:effectLst/>
                        </a:rPr>
                        <a:t>казка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</a:t>
                      </a:r>
                      <a:r>
                        <a:rPr lang="uk-UA" sz="1400" dirty="0">
                          <a:effectLst/>
                        </a:rPr>
                        <a:t>і</a:t>
                      </a:r>
                      <a:r>
                        <a:rPr lang="ru-RU" sz="1400" dirty="0" err="1">
                          <a:effectLst/>
                        </a:rPr>
                        <a:t>тературна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казка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641276"/>
                  </a:ext>
                </a:extLst>
              </a:tr>
              <a:tr h="4660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Автор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Не має одного автора, складалася цілими поколіннями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uk-UA" sz="1400" dirty="0">
                          <a:effectLst/>
                        </a:rPr>
                        <a:t>Конкретна особа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282419"/>
                  </a:ext>
                </a:extLst>
              </a:tr>
              <a:tr h="4660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Текст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Має кілька варіантів, передавався в усній формі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Незмінний текст, </a:t>
                      </a: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зафіксований </a:t>
                      </a:r>
                      <a:r>
                        <a:rPr lang="uk-UA" sz="1400" dirty="0">
                          <a:effectLst/>
                        </a:rPr>
                        <a:t>в усній формі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1255597"/>
                  </a:ext>
                </a:extLst>
              </a:tr>
              <a:tr h="4660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tx1"/>
                          </a:solidFill>
                          <a:effectLst/>
                        </a:rPr>
                        <a:t>Опис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Простий, використовуються традиційні прикметники 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Буває складний, детальний, неповторний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704980"/>
                  </a:ext>
                </a:extLst>
              </a:tr>
              <a:tr h="9320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tx1"/>
                          </a:solidFill>
                          <a:effectLst/>
                        </a:rPr>
                        <a:t>Будова казки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Зачин, основна частина, кінцівка.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Традиційні формулювання зачинів і кінцівок (вам казка, а мені бубликів в’язка… </a:t>
                      </a:r>
                      <a:endParaRPr lang="uk-UA" sz="14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тощо</a:t>
                      </a:r>
                      <a:r>
                        <a:rPr lang="uk-UA" sz="1400" dirty="0">
                          <a:effectLst/>
                        </a:rPr>
                        <a:t>)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>
                          <a:effectLst/>
                        </a:rPr>
                        <a:t>Зачин, основна частина, кінцівка.</a:t>
                      </a:r>
                      <a:endParaRPr lang="ru-RU" sz="14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Але може </a:t>
                      </a:r>
                      <a:r>
                        <a:rPr lang="uk-UA" sz="1400" dirty="0">
                          <a:effectLst/>
                        </a:rPr>
                        <a:t>не мати традиційних формулювань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37" marR="54437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2185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0974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11448" y="551006"/>
            <a:ext cx="408285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чим відрізняється народна казка від літературної.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562297" y="1637541"/>
            <a:ext cx="383345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Я вчуся порівнювати </a:t>
            </a:r>
            <a:r>
              <a:rPr lang="uk-UA" dirty="0" smtClean="0"/>
              <a:t>казки, їхніх </a:t>
            </a:r>
          </a:p>
          <a:p>
            <a:r>
              <a:rPr lang="uk-UA" dirty="0" smtClean="0"/>
              <a:t>героїв.</a:t>
            </a:r>
            <a:endParaRPr lang="ko-KR" altLang="en-US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44321" y="2742912"/>
            <a:ext cx="372807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заповнювати таблицю і </a:t>
            </a:r>
            <a:endParaRPr lang="uk-UA" dirty="0" smtClean="0"/>
          </a:p>
          <a:p>
            <a:pPr lvl="0"/>
            <a:r>
              <a:rPr lang="uk-UA" dirty="0" smtClean="0"/>
              <a:t>складати </a:t>
            </a:r>
            <a:r>
              <a:rPr lang="uk-UA" dirty="0"/>
              <a:t>розповідь за таблицею.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74363" y="3760752"/>
            <a:ext cx="390963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читати казку з правильною інтонацією.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</TotalTime>
  <Words>251</Words>
  <Application>Microsoft Office PowerPoint</Application>
  <PresentationFormat>Экран (16:9)</PresentationFormat>
  <Paragraphs>68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103</cp:revision>
  <dcterms:created xsi:type="dcterms:W3CDTF">2016-12-05T23:26:54Z</dcterms:created>
  <dcterms:modified xsi:type="dcterms:W3CDTF">2021-01-09T17:26:14Z</dcterms:modified>
</cp:coreProperties>
</file>