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2"/>
  </p:notesMasterIdLst>
  <p:handoutMasterIdLst>
    <p:handoutMasterId r:id="rId13"/>
  </p:handoutMasterIdLst>
  <p:sldIdLst>
    <p:sldId id="256" r:id="rId4"/>
    <p:sldId id="319" r:id="rId5"/>
    <p:sldId id="320" r:id="rId6"/>
    <p:sldId id="321" r:id="rId7"/>
    <p:sldId id="322" r:id="rId8"/>
    <p:sldId id="310" r:id="rId9"/>
    <p:sldId id="316" r:id="rId10"/>
    <p:sldId id="292" r:id="rId11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2021-01-16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2021-01-16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131590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Правопис префіксів</a:t>
            </a:r>
            <a:endParaRPr lang="en-US" altLang="ko-K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83441" y="1275606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Префікс</a:t>
            </a:r>
            <a:r>
              <a:rPr lang="uk-UA" dirty="0"/>
              <a:t> – це частина слова, яка стоїть перед коренем. </a:t>
            </a:r>
            <a:endParaRPr lang="uk-UA" dirty="0" smtClean="0"/>
          </a:p>
          <a:p>
            <a:r>
              <a:rPr lang="uk-UA" dirty="0" smtClean="0"/>
              <a:t>За </a:t>
            </a:r>
            <a:r>
              <a:rPr lang="uk-UA" dirty="0"/>
              <a:t>допомогою </a:t>
            </a:r>
            <a:r>
              <a:rPr lang="uk-UA" dirty="0" err="1"/>
              <a:t>префікса</a:t>
            </a:r>
            <a:r>
              <a:rPr lang="uk-UA" dirty="0"/>
              <a:t> утворюються нові слова: </a:t>
            </a:r>
            <a:endParaRPr lang="uk-UA" dirty="0" smtClean="0"/>
          </a:p>
          <a:p>
            <a:r>
              <a:rPr lang="uk-UA" i="1" dirty="0" smtClean="0">
                <a:solidFill>
                  <a:srgbClr val="C00000"/>
                </a:solidFill>
              </a:rPr>
              <a:t>до</a:t>
            </a:r>
            <a:r>
              <a:rPr lang="uk-UA" i="1" dirty="0" smtClean="0"/>
              <a:t>їхав, </a:t>
            </a:r>
            <a:r>
              <a:rPr lang="uk-UA" i="1" dirty="0" smtClean="0">
                <a:solidFill>
                  <a:srgbClr val="C00000"/>
                </a:solidFill>
              </a:rPr>
              <a:t>при</a:t>
            </a:r>
            <a:r>
              <a:rPr lang="uk-UA" i="1" dirty="0" smtClean="0"/>
              <a:t>їхав, </a:t>
            </a:r>
            <a:r>
              <a:rPr lang="uk-UA" i="1" dirty="0" smtClean="0">
                <a:solidFill>
                  <a:srgbClr val="C00000"/>
                </a:solidFill>
              </a:rPr>
              <a:t>з</a:t>
            </a:r>
            <a:r>
              <a:rPr lang="uk-UA" i="1" dirty="0" smtClean="0"/>
              <a:t>'їхав.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07891" y="286321"/>
            <a:ext cx="47525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000" b="1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Пригадуємо</a:t>
            </a:r>
            <a:endParaRPr lang="uk-UA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782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7891" y="286321"/>
            <a:ext cx="47525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000" b="1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Пригадуємо</a:t>
            </a:r>
            <a:endParaRPr lang="uk-UA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87624" y="1491630"/>
            <a:ext cx="777686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У префіксах </a:t>
            </a:r>
            <a:r>
              <a:rPr lang="uk-UA" sz="2000" b="1" dirty="0" smtClean="0">
                <a:solidFill>
                  <a:srgbClr val="C00000"/>
                </a:solidFill>
              </a:rPr>
              <a:t>роз-</a:t>
            </a:r>
            <a:r>
              <a:rPr lang="uk-UA" sz="2000" dirty="0" smtClean="0"/>
              <a:t>, </a:t>
            </a:r>
            <a:r>
              <a:rPr lang="uk-UA" sz="2000" b="1" dirty="0" smtClean="0">
                <a:solidFill>
                  <a:srgbClr val="C00000"/>
                </a:solidFill>
              </a:rPr>
              <a:t>без-</a:t>
            </a:r>
            <a:r>
              <a:rPr lang="uk-UA" sz="2000" dirty="0" smtClean="0"/>
              <a:t> завжди пишемо букву </a:t>
            </a:r>
            <a:r>
              <a:rPr lang="uk-UA" sz="2000" b="1" dirty="0" smtClean="0">
                <a:solidFill>
                  <a:srgbClr val="C00000"/>
                </a:solidFill>
              </a:rPr>
              <a:t>з</a:t>
            </a:r>
            <a:r>
              <a:rPr lang="uk-UA" sz="2000" dirty="0" smtClean="0"/>
              <a:t>: </a:t>
            </a:r>
          </a:p>
          <a:p>
            <a:r>
              <a:rPr lang="uk-UA" sz="2000" i="1" dirty="0" smtClean="0">
                <a:solidFill>
                  <a:srgbClr val="C00000"/>
                </a:solidFill>
              </a:rPr>
              <a:t>роз</a:t>
            </a:r>
            <a:r>
              <a:rPr lang="uk-UA" sz="2000" i="1" dirty="0" smtClean="0"/>
              <a:t>чистити, </a:t>
            </a:r>
            <a:r>
              <a:rPr lang="uk-UA" sz="2000" i="1" dirty="0" smtClean="0">
                <a:solidFill>
                  <a:srgbClr val="C00000"/>
                </a:solidFill>
              </a:rPr>
              <a:t>без</a:t>
            </a:r>
            <a:r>
              <a:rPr lang="uk-UA" sz="2000" i="1" dirty="0" smtClean="0"/>
              <a:t>страшний.</a:t>
            </a:r>
          </a:p>
          <a:p>
            <a:endParaRPr lang="uk-UA" i="1" dirty="0"/>
          </a:p>
        </p:txBody>
      </p:sp>
    </p:spTree>
    <p:extLst>
      <p:ext uri="{BB962C8B-B14F-4D97-AF65-F5344CB8AC3E}">
        <p14:creationId xmlns:p14="http://schemas.microsoft.com/office/powerpoint/2010/main" val="3178788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7891" y="286321"/>
            <a:ext cx="47525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000" b="1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Пригадуємо</a:t>
            </a:r>
            <a:endParaRPr lang="uk-UA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3568" y="1131590"/>
            <a:ext cx="777686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i="1" dirty="0"/>
          </a:p>
          <a:p>
            <a:r>
              <a:rPr lang="ru-RU" sz="2000" dirty="0"/>
              <a:t>Перед буквами </a:t>
            </a:r>
            <a:r>
              <a:rPr lang="ru-RU" sz="2000" b="1" dirty="0">
                <a:solidFill>
                  <a:srgbClr val="C00000"/>
                </a:solidFill>
              </a:rPr>
              <a:t>к</a:t>
            </a:r>
            <a:r>
              <a:rPr lang="ru-RU" sz="2000" dirty="0"/>
              <a:t>, </a:t>
            </a:r>
            <a:r>
              <a:rPr lang="ru-RU" sz="2000" b="1" dirty="0">
                <a:solidFill>
                  <a:srgbClr val="C00000"/>
                </a:solidFill>
              </a:rPr>
              <a:t>ф</a:t>
            </a:r>
            <a:r>
              <a:rPr lang="ru-RU" sz="2000" dirty="0"/>
              <a:t>, </a:t>
            </a:r>
            <a:r>
              <a:rPr lang="ru-RU" sz="2000" b="1" dirty="0">
                <a:solidFill>
                  <a:srgbClr val="C00000"/>
                </a:solidFill>
              </a:rPr>
              <a:t>п</a:t>
            </a:r>
            <a:r>
              <a:rPr lang="ru-RU" sz="2000" dirty="0"/>
              <a:t>, </a:t>
            </a:r>
            <a:r>
              <a:rPr lang="ru-RU" sz="2000" b="1" dirty="0">
                <a:solidFill>
                  <a:srgbClr val="C00000"/>
                </a:solidFill>
              </a:rPr>
              <a:t>т</a:t>
            </a:r>
            <a:r>
              <a:rPr lang="ru-RU" sz="2000" dirty="0"/>
              <a:t>, </a:t>
            </a:r>
            <a:r>
              <a:rPr lang="ru-RU" sz="2000" b="1" dirty="0" smtClean="0">
                <a:solidFill>
                  <a:srgbClr val="C00000"/>
                </a:solidFill>
              </a:rPr>
              <a:t>х</a:t>
            </a:r>
            <a:r>
              <a:rPr lang="ru-RU" sz="2000" b="1" dirty="0" smtClean="0"/>
              <a:t> </a:t>
            </a:r>
            <a:r>
              <a:rPr lang="ru-RU" sz="2000" dirty="0" err="1" smtClean="0"/>
              <a:t>пишеться</a:t>
            </a:r>
            <a:r>
              <a:rPr lang="ru-RU" sz="2000" dirty="0" smtClean="0"/>
              <a:t> </a:t>
            </a:r>
            <a:r>
              <a:rPr lang="ru-RU" sz="2000" dirty="0" err="1"/>
              <a:t>тільки</a:t>
            </a:r>
            <a:r>
              <a:rPr lang="ru-RU" sz="2000" dirty="0"/>
              <a:t> </a:t>
            </a:r>
            <a:r>
              <a:rPr lang="ru-RU" sz="2000" dirty="0" err="1"/>
              <a:t>префікс</a:t>
            </a:r>
            <a:r>
              <a:rPr lang="ru-RU" sz="2000" dirty="0"/>
              <a:t> </a:t>
            </a:r>
            <a:r>
              <a:rPr lang="ru-RU" sz="2000" b="1" dirty="0">
                <a:solidFill>
                  <a:srgbClr val="C00000"/>
                </a:solidFill>
              </a:rPr>
              <a:t>с-</a:t>
            </a:r>
            <a:r>
              <a:rPr lang="ru-RU" sz="2000" dirty="0"/>
              <a:t>:</a:t>
            </a:r>
          </a:p>
          <a:p>
            <a:r>
              <a:rPr lang="ru-RU" sz="2000" i="1" dirty="0" err="1">
                <a:solidFill>
                  <a:srgbClr val="C00000"/>
                </a:solidFill>
              </a:rPr>
              <a:t>с</a:t>
            </a:r>
            <a:r>
              <a:rPr lang="ru-RU" sz="2000" i="1" dirty="0" err="1"/>
              <a:t>питав</a:t>
            </a:r>
            <a:r>
              <a:rPr lang="ru-RU" sz="2000" i="1" dirty="0"/>
              <a:t>, </a:t>
            </a:r>
            <a:r>
              <a:rPr lang="ru-RU" sz="2000" i="1" dirty="0" err="1">
                <a:solidFill>
                  <a:srgbClr val="C00000"/>
                </a:solidFill>
              </a:rPr>
              <a:t>с</a:t>
            </a:r>
            <a:r>
              <a:rPr lang="ru-RU" sz="2000" i="1" dirty="0" err="1"/>
              <a:t>казати</a:t>
            </a:r>
            <a:r>
              <a:rPr lang="ru-RU" sz="2000" i="1" dirty="0"/>
              <a:t>.</a:t>
            </a:r>
          </a:p>
          <a:p>
            <a:r>
              <a:rPr lang="ru-RU" sz="2000" dirty="0"/>
              <a:t>Перед </a:t>
            </a:r>
            <a:r>
              <a:rPr lang="ru-RU" sz="2000" dirty="0" err="1"/>
              <a:t>усіма</a:t>
            </a:r>
            <a:r>
              <a:rPr lang="ru-RU" sz="2000" dirty="0"/>
              <a:t> </a:t>
            </a:r>
            <a:r>
              <a:rPr lang="ru-RU" sz="2000" dirty="0" err="1"/>
              <a:t>іншими</a:t>
            </a:r>
            <a:r>
              <a:rPr lang="ru-RU" sz="2000" dirty="0"/>
              <a:t> </a:t>
            </a:r>
            <a:r>
              <a:rPr lang="ru-RU" sz="2000" dirty="0" smtClean="0"/>
              <a:t>буквами </a:t>
            </a:r>
            <a:r>
              <a:rPr lang="ru-RU" sz="2000" dirty="0" err="1" smtClean="0"/>
              <a:t>пишеться</a:t>
            </a:r>
            <a:r>
              <a:rPr lang="ru-RU" sz="2000" dirty="0" smtClean="0"/>
              <a:t> </a:t>
            </a:r>
            <a:r>
              <a:rPr lang="ru-RU" sz="2000" dirty="0" err="1"/>
              <a:t>префікс</a:t>
            </a:r>
            <a:r>
              <a:rPr lang="ru-RU" sz="2000" dirty="0"/>
              <a:t> </a:t>
            </a:r>
            <a:r>
              <a:rPr lang="ru-RU" sz="2000" b="1" dirty="0">
                <a:solidFill>
                  <a:srgbClr val="C00000"/>
                </a:solidFill>
              </a:rPr>
              <a:t>з-</a:t>
            </a:r>
            <a:r>
              <a:rPr lang="ru-RU" sz="2000" dirty="0"/>
              <a:t>: </a:t>
            </a:r>
            <a:r>
              <a:rPr lang="ru-RU" sz="2000" i="1" dirty="0" err="1" smtClean="0">
                <a:solidFill>
                  <a:srgbClr val="C00000"/>
                </a:solidFill>
              </a:rPr>
              <a:t>з</a:t>
            </a:r>
            <a:r>
              <a:rPr lang="ru-RU" sz="2000" i="1" dirty="0" err="1" smtClean="0"/>
              <a:t>вільнити</a:t>
            </a:r>
            <a:r>
              <a:rPr lang="ru-RU" sz="2000" i="1" dirty="0" smtClean="0"/>
              <a:t>.</a:t>
            </a:r>
            <a:endParaRPr lang="ru-RU" sz="2000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96" y="2667259"/>
            <a:ext cx="1728192" cy="1861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781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7891" y="286321"/>
            <a:ext cx="47525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000" b="1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Пригадуємо</a:t>
            </a:r>
            <a:endParaRPr lang="uk-UA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1419622"/>
            <a:ext cx="51845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>
                <a:latin typeface="Roboto-Regular"/>
              </a:rPr>
              <a:t>Якщо</a:t>
            </a:r>
            <a:r>
              <a:rPr lang="ru-RU" sz="2000" dirty="0">
                <a:latin typeface="Roboto-Regular"/>
              </a:rPr>
              <a:t> </a:t>
            </a:r>
            <a:r>
              <a:rPr lang="ru-RU" sz="2000" dirty="0" err="1">
                <a:latin typeface="Roboto-Regular"/>
              </a:rPr>
              <a:t>префікс</a:t>
            </a:r>
            <a:r>
              <a:rPr lang="ru-RU" sz="2000" dirty="0">
                <a:latin typeface="Roboto-Regular"/>
              </a:rPr>
              <a:t> </a:t>
            </a:r>
            <a:r>
              <a:rPr lang="ru-RU" sz="2000" dirty="0" err="1">
                <a:latin typeface="Roboto-Regular"/>
              </a:rPr>
              <a:t>закінчується</a:t>
            </a:r>
            <a:r>
              <a:rPr lang="ru-RU" sz="2000" dirty="0">
                <a:latin typeface="Roboto-Regular"/>
              </a:rPr>
              <a:t> на </a:t>
            </a:r>
            <a:r>
              <a:rPr lang="ru-RU" sz="2000" dirty="0" err="1">
                <a:latin typeface="Roboto-Regular"/>
              </a:rPr>
              <a:t>твердий</a:t>
            </a:r>
            <a:endParaRPr lang="ru-RU" sz="2000" dirty="0">
              <a:latin typeface="Roboto-Regular"/>
            </a:endParaRPr>
          </a:p>
          <a:p>
            <a:r>
              <a:rPr lang="ru-RU" sz="2000" dirty="0" err="1">
                <a:latin typeface="Roboto-Regular"/>
              </a:rPr>
              <a:t>приголосний</a:t>
            </a:r>
            <a:r>
              <a:rPr lang="ru-RU" sz="2000" dirty="0">
                <a:latin typeface="Roboto-Regular"/>
              </a:rPr>
              <a:t>, а </a:t>
            </a:r>
            <a:r>
              <a:rPr lang="ru-RU" sz="2000" dirty="0" err="1">
                <a:latin typeface="Roboto-Regular"/>
              </a:rPr>
              <a:t>корінь</a:t>
            </a:r>
            <a:r>
              <a:rPr lang="ru-RU" sz="2000" dirty="0">
                <a:latin typeface="Roboto-Regular"/>
              </a:rPr>
              <a:t> </a:t>
            </a:r>
            <a:r>
              <a:rPr lang="ru-RU" sz="2000" dirty="0" err="1">
                <a:latin typeface="Roboto-Regular"/>
              </a:rPr>
              <a:t>починається</a:t>
            </a:r>
            <a:endParaRPr lang="ru-RU" sz="2000" dirty="0">
              <a:latin typeface="Roboto-Regular"/>
            </a:endParaRPr>
          </a:p>
          <a:p>
            <a:r>
              <a:rPr lang="ru-RU" sz="2000" dirty="0">
                <a:latin typeface="Roboto-Regular"/>
              </a:rPr>
              <a:t>з </a:t>
            </a:r>
            <a:r>
              <a:rPr lang="ru-RU" sz="2000" b="1" dirty="0">
                <a:solidFill>
                  <a:srgbClr val="C00000"/>
                </a:solidFill>
                <a:latin typeface="Roboto-Bold"/>
              </a:rPr>
              <a:t>я</a:t>
            </a:r>
            <a:r>
              <a:rPr lang="ru-RU" sz="2000" b="1" dirty="0">
                <a:latin typeface="Roboto-Bold"/>
              </a:rPr>
              <a:t>, </a:t>
            </a:r>
            <a:r>
              <a:rPr lang="ru-RU" sz="2000" b="1" dirty="0">
                <a:solidFill>
                  <a:srgbClr val="C00000"/>
                </a:solidFill>
                <a:latin typeface="Roboto-Bold"/>
              </a:rPr>
              <a:t>ю</a:t>
            </a:r>
            <a:r>
              <a:rPr lang="ru-RU" sz="2000" b="1" dirty="0">
                <a:latin typeface="Roboto-Bold"/>
              </a:rPr>
              <a:t>, </a:t>
            </a:r>
            <a:r>
              <a:rPr lang="ru-RU" sz="2000" b="1" dirty="0">
                <a:solidFill>
                  <a:srgbClr val="C00000"/>
                </a:solidFill>
                <a:latin typeface="Roboto-Bold"/>
              </a:rPr>
              <a:t>є</a:t>
            </a:r>
            <a:r>
              <a:rPr lang="ru-RU" sz="2000" b="1" dirty="0">
                <a:latin typeface="Roboto-Bold"/>
              </a:rPr>
              <a:t>, </a:t>
            </a:r>
            <a:r>
              <a:rPr lang="ru-RU" sz="2000" b="1" dirty="0">
                <a:solidFill>
                  <a:srgbClr val="C00000"/>
                </a:solidFill>
                <a:latin typeface="Roboto-Bold"/>
              </a:rPr>
              <a:t>ї</a:t>
            </a:r>
            <a:r>
              <a:rPr lang="ru-RU" sz="2000" b="1" dirty="0">
                <a:latin typeface="Roboto-Bold"/>
              </a:rPr>
              <a:t>, </a:t>
            </a:r>
            <a:r>
              <a:rPr lang="ru-RU" sz="2000" dirty="0">
                <a:latin typeface="Roboto-Regular"/>
              </a:rPr>
              <a:t>то </a:t>
            </a:r>
            <a:r>
              <a:rPr lang="ru-RU" sz="2000" dirty="0" err="1">
                <a:latin typeface="Roboto-Regular"/>
              </a:rPr>
              <a:t>після</a:t>
            </a:r>
            <a:r>
              <a:rPr lang="ru-RU" sz="2000" dirty="0">
                <a:latin typeface="Roboto-Regular"/>
              </a:rPr>
              <a:t> </a:t>
            </a:r>
            <a:r>
              <a:rPr lang="ru-RU" sz="2000" dirty="0" err="1">
                <a:latin typeface="Roboto-Regular"/>
              </a:rPr>
              <a:t>префікса</a:t>
            </a:r>
            <a:r>
              <a:rPr lang="ru-RU" sz="2000" dirty="0">
                <a:latin typeface="Roboto-Regular"/>
              </a:rPr>
              <a:t> </a:t>
            </a:r>
            <a:r>
              <a:rPr lang="ru-RU" sz="2000" dirty="0" err="1">
                <a:latin typeface="Roboto-Regular"/>
              </a:rPr>
              <a:t>пишеться</a:t>
            </a:r>
            <a:endParaRPr lang="ru-RU" sz="2000" dirty="0">
              <a:latin typeface="Roboto-Regular"/>
            </a:endParaRPr>
          </a:p>
          <a:p>
            <a:r>
              <a:rPr lang="ru-RU" sz="2000" dirty="0">
                <a:latin typeface="Roboto-Regular"/>
              </a:rPr>
              <a:t>апостроф: </a:t>
            </a:r>
            <a:r>
              <a:rPr lang="ru-RU" sz="2000" i="1" dirty="0" err="1">
                <a:solidFill>
                  <a:srgbClr val="C00000"/>
                </a:solidFill>
                <a:latin typeface="Roboto-Regular"/>
              </a:rPr>
              <a:t>з’</a:t>
            </a:r>
            <a:r>
              <a:rPr lang="ru-RU" sz="2000" i="1" dirty="0" err="1">
                <a:latin typeface="Roboto-Regular"/>
              </a:rPr>
              <a:t>їла</a:t>
            </a:r>
            <a:r>
              <a:rPr lang="ru-RU" sz="2000" i="1" dirty="0">
                <a:latin typeface="Roboto-Regular"/>
              </a:rPr>
              <a:t>, </a:t>
            </a:r>
            <a:r>
              <a:rPr lang="ru-RU" sz="2000" i="1" dirty="0" err="1">
                <a:solidFill>
                  <a:srgbClr val="C00000"/>
                </a:solidFill>
                <a:latin typeface="Roboto-Regular"/>
              </a:rPr>
              <a:t>об’</a:t>
            </a:r>
            <a:r>
              <a:rPr lang="ru-RU" sz="2000" i="1" dirty="0" err="1">
                <a:latin typeface="Roboto-Regular"/>
              </a:rPr>
              <a:t>їхати</a:t>
            </a:r>
            <a:r>
              <a:rPr lang="ru-RU" sz="2000" dirty="0">
                <a:latin typeface="Roboto-Regular"/>
              </a:rPr>
              <a:t>.</a:t>
            </a:r>
            <a:endParaRPr lang="ru-RU" sz="20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1832" y="2499742"/>
            <a:ext cx="1512168" cy="12192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3034" y="3402934"/>
            <a:ext cx="20193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518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19672" y="483518"/>
            <a:ext cx="5040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000" b="1" dirty="0" smtClean="0"/>
              <a:t>Завдання 2, </a:t>
            </a:r>
            <a:r>
              <a:rPr lang="uk-UA" sz="2000" b="1" dirty="0"/>
              <a:t>с. </a:t>
            </a:r>
            <a:r>
              <a:rPr lang="uk-UA" sz="2000" b="1" dirty="0" smtClean="0"/>
              <a:t>10</a:t>
            </a:r>
            <a:r>
              <a:rPr lang="uk-UA" sz="2000" dirty="0" smtClean="0"/>
              <a:t> </a:t>
            </a:r>
            <a:endParaRPr lang="uk-UA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1840" y="4083918"/>
            <a:ext cx="28803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619672" y="1491630"/>
            <a:ext cx="6552728" cy="2238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Міркуємо так:</a:t>
            </a:r>
          </a:p>
          <a:p>
            <a:r>
              <a:rPr lang="uk-UA" dirty="0" smtClean="0"/>
              <a:t>у </a:t>
            </a:r>
            <a:r>
              <a:rPr lang="uk-UA" dirty="0"/>
              <a:t>слові </a:t>
            </a:r>
            <a:r>
              <a:rPr lang="uk-UA" b="1" dirty="0"/>
              <a:t>без’язикий</a:t>
            </a:r>
            <a:r>
              <a:rPr lang="uk-UA" dirty="0"/>
              <a:t> </a:t>
            </a:r>
            <a:r>
              <a:rPr lang="uk-UA" b="1" dirty="0">
                <a:solidFill>
                  <a:srgbClr val="C00000"/>
                </a:solidFill>
              </a:rPr>
              <a:t>без-</a:t>
            </a:r>
            <a:r>
              <a:rPr lang="uk-UA" dirty="0"/>
              <a:t> – префікс; ми можемо дібрати </a:t>
            </a:r>
            <a:endParaRPr lang="uk-UA" dirty="0" smtClean="0"/>
          </a:p>
          <a:p>
            <a:r>
              <a:rPr lang="uk-UA" dirty="0" smtClean="0"/>
              <a:t>спільнокореневе </a:t>
            </a:r>
            <a:r>
              <a:rPr lang="uk-UA" dirty="0"/>
              <a:t>слово без </a:t>
            </a:r>
            <a:r>
              <a:rPr lang="uk-UA" dirty="0" err="1"/>
              <a:t>префікса</a:t>
            </a:r>
            <a:r>
              <a:rPr lang="uk-UA" dirty="0"/>
              <a:t> – </a:t>
            </a:r>
            <a:r>
              <a:rPr lang="uk-UA" b="1" dirty="0"/>
              <a:t>язик</a:t>
            </a:r>
            <a:r>
              <a:rPr lang="uk-UA" dirty="0" smtClean="0"/>
              <a:t>;</a:t>
            </a:r>
          </a:p>
          <a:p>
            <a:endParaRPr lang="ru-RU" dirty="0"/>
          </a:p>
          <a:p>
            <a:r>
              <a:rPr lang="uk-UA" dirty="0"/>
              <a:t>у слові </a:t>
            </a:r>
            <a:r>
              <a:rPr lang="uk-UA" b="1" dirty="0"/>
              <a:t>роз’яснення </a:t>
            </a:r>
            <a:r>
              <a:rPr lang="uk-UA" b="1" dirty="0">
                <a:solidFill>
                  <a:srgbClr val="C00000"/>
                </a:solidFill>
              </a:rPr>
              <a:t>роз-</a:t>
            </a:r>
            <a:r>
              <a:rPr lang="uk-UA" dirty="0"/>
              <a:t> – префікс; ми можемо дібрати </a:t>
            </a:r>
            <a:endParaRPr lang="uk-UA" dirty="0" smtClean="0"/>
          </a:p>
          <a:p>
            <a:r>
              <a:rPr lang="uk-UA" dirty="0" smtClean="0"/>
              <a:t>спільнокореневе </a:t>
            </a:r>
            <a:r>
              <a:rPr lang="uk-UA" dirty="0"/>
              <a:t>слово з іншим префіксом – </a:t>
            </a:r>
            <a:r>
              <a:rPr lang="uk-UA" b="1" dirty="0"/>
              <a:t>пояснення</a:t>
            </a:r>
            <a:r>
              <a:rPr lang="uk-UA" dirty="0"/>
              <a:t>. </a:t>
            </a:r>
            <a:endParaRPr lang="ru-RU" dirty="0"/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497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483518"/>
            <a:ext cx="47525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000" b="1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Завдання 3: письмо з пам'яті</a:t>
            </a:r>
            <a:endParaRPr lang="uk-UA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203598"/>
            <a:ext cx="7704856" cy="3055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Читаємо уривок кілька разів (по одному разу одне одному, третій раз –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разом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Закрили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монеткою слова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Півнику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віконечко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(середина першого і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другого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рядків). Прочитали одне одному.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Закрили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другою монеткою слова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Скільки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а </a:t>
            </a:r>
            <a:r>
              <a:rPr lang="uk-UA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ще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Прочитали одне одному.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Закрили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третьою монеткою слова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поглянь, принесла, як несла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Прочитали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одне одному.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Розказали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одне одному напам’ять.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 Записали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 пам’яті.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 Перевірили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роботи одне одного.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956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797740" y="1989959"/>
            <a:ext cx="936104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38121" y="521509"/>
            <a:ext cx="423213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знаходити префікси в словах.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10697" y="2569884"/>
            <a:ext cx="3805134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знаю, коли після префіксів </a:t>
            </a:r>
            <a:endParaRPr lang="uk-UA" dirty="0" smtClean="0"/>
          </a:p>
          <a:p>
            <a:pPr lvl="0"/>
            <a:r>
              <a:rPr lang="uk-UA" dirty="0" smtClean="0"/>
              <a:t>пишуть </a:t>
            </a:r>
            <a:r>
              <a:rPr lang="uk-UA" dirty="0"/>
              <a:t>апостроф.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1329" y="1644373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коли писати префікс з-, </a:t>
            </a:r>
            <a:endParaRPr lang="uk-UA" dirty="0" smtClean="0"/>
          </a:p>
          <a:p>
            <a:pPr lvl="0"/>
            <a:r>
              <a:rPr lang="uk-UA" dirty="0" smtClean="0"/>
              <a:t>а </a:t>
            </a:r>
            <a:r>
              <a:rPr lang="uk-UA" dirty="0"/>
              <a:t>коли с-.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38121" y="3713247"/>
            <a:ext cx="421468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коли вживати </a:t>
            </a:r>
            <a:endParaRPr lang="uk-UA" dirty="0" smtClean="0"/>
          </a:p>
          <a:p>
            <a:pPr lvl="0"/>
            <a:r>
              <a:rPr lang="uk-UA" dirty="0" smtClean="0"/>
              <a:t>префікс </a:t>
            </a:r>
            <a:r>
              <a:rPr lang="uk-UA" dirty="0"/>
              <a:t>з- замість зі-. 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3461</TotalTime>
  <Words>320</Words>
  <Application>Microsoft Office PowerPoint</Application>
  <PresentationFormat>Экран (16:9)</PresentationFormat>
  <Paragraphs>49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9" baseType="lpstr">
      <vt:lpstr>맑은 고딕</vt:lpstr>
      <vt:lpstr>Arial</vt:lpstr>
      <vt:lpstr>Arial Black</vt:lpstr>
      <vt:lpstr>Arial Unicode MS</vt:lpstr>
      <vt:lpstr>Calibri</vt:lpstr>
      <vt:lpstr>Roboto-Bold</vt:lpstr>
      <vt:lpstr>Roboto-Regular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145</cp:revision>
  <dcterms:created xsi:type="dcterms:W3CDTF">2016-12-05T23:26:54Z</dcterms:created>
  <dcterms:modified xsi:type="dcterms:W3CDTF">2021-01-16T19:30:10Z</dcterms:modified>
</cp:coreProperties>
</file>