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0"/>
  </p:notesMasterIdLst>
  <p:handoutMasterIdLst>
    <p:handoutMasterId r:id="rId11"/>
  </p:handoutMasterIdLst>
  <p:sldIdLst>
    <p:sldId id="256" r:id="rId4"/>
    <p:sldId id="318" r:id="rId5"/>
    <p:sldId id="319" r:id="rId6"/>
    <p:sldId id="316" r:id="rId7"/>
    <p:sldId id="317" r:id="rId8"/>
    <p:sldId id="292" r:id="rId9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8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2021-01-16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2021-01-16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2869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-612576" y="487600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До підручника «Українська мова та читання. 3 клас» (О. Л. Іщенко, А. Ю. 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І</a:t>
            </a:r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щенко). Видавництво «Літера». </a:t>
            </a:r>
            <a:r>
              <a:rPr lang="en-US" altLang="ko-KR" sz="800" b="1" dirty="0">
                <a:solidFill>
                  <a:schemeClr val="bg1"/>
                </a:solidFill>
                <a:cs typeface="Arial" pitchFamily="34" charset="0"/>
              </a:rPr>
              <a:t>©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 Іщенко О. Л., 2020</a:t>
            </a:r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  <a:p>
            <a:pPr algn="ctr"/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79512" y="1131590"/>
            <a:ext cx="9144000" cy="847162"/>
          </a:xfrm>
        </p:spPr>
        <p:txBody>
          <a:bodyPr/>
          <a:lstStyle/>
          <a:p>
            <a:r>
              <a:rPr lang="uk-UA" dirty="0" smtClean="0">
                <a:solidFill>
                  <a:srgbClr val="C00000"/>
                </a:solidFill>
              </a:rPr>
              <a:t>Виділя</a:t>
            </a:r>
            <a:r>
              <a:rPr lang="uk-UA" dirty="0" smtClean="0">
                <a:solidFill>
                  <a:srgbClr val="C00000"/>
                </a:solidFill>
              </a:rPr>
              <a:t>ємо суфікси</a:t>
            </a:r>
            <a:endParaRPr lang="en-US" altLang="ko-KR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9712" y="1006158"/>
            <a:ext cx="5400600" cy="21998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>
              <a:lnSpc>
                <a:spcPct val="107000"/>
              </a:lnSpc>
              <a:spcAft>
                <a:spcPts val="0"/>
              </a:spcAft>
            </a:pP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uk-UA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Що це? </a:t>
            </a:r>
            <a:endParaRPr lang="uk-UA" sz="28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uk-UA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Де </a:t>
            </a:r>
            <a:r>
              <a:rPr lang="uk-UA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знаходиться по відношенню до </a:t>
            </a:r>
            <a:r>
              <a:rPr lang="uk-UA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кореня?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uk-UA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Для </a:t>
            </a:r>
            <a:r>
              <a:rPr lang="uk-UA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чого служить?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1979712" y="274929"/>
            <a:ext cx="7200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uk-UA" sz="2400" b="1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Порівнюємо префікс </a:t>
            </a:r>
            <a:r>
              <a:rPr lang="uk-UA" sz="2400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і </a:t>
            </a:r>
            <a:r>
              <a:rPr lang="uk-UA" sz="2400" b="1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суфікс</a:t>
            </a:r>
            <a:endParaRPr lang="ru-RU" sz="2400" dirty="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843558"/>
            <a:ext cx="1134126" cy="93610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88509" y="869034"/>
            <a:ext cx="1125867" cy="910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5220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007087"/>
            <a:ext cx="6336704" cy="3355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>
              <a:lnSpc>
                <a:spcPct val="107000"/>
              </a:lnSpc>
              <a:spcAft>
                <a:spcPts val="800"/>
              </a:spcAft>
              <a:buAutoNum type="arabicParenR"/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Виділяємо 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закінчення (змінюємо слово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endParaRPr lang="uk-UA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uk-UA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Квіточк</a:t>
            </a:r>
            <a:r>
              <a:rPr lang="uk-UA" i="1" u="sng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</a:t>
            </a:r>
            <a:r>
              <a:rPr lang="uk-UA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квіточк</a:t>
            </a:r>
            <a:r>
              <a:rPr lang="uk-UA" i="1" u="sng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uk-UA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квіточк</a:t>
            </a:r>
            <a:r>
              <a:rPr lang="uk-UA" i="1" u="sng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ою</a:t>
            </a:r>
            <a:endParaRPr lang="ru-RU" i="1" u="sng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2) Виділяємо корінь (шукаємо спільнокореневі слова)</a:t>
            </a: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endParaRPr lang="uk-UA" dirty="0" smtClean="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uk-UA" i="1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Квіт</a:t>
            </a:r>
            <a:r>
              <a:rPr lang="uk-UA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очк</a:t>
            </a:r>
            <a:r>
              <a:rPr lang="uk-UA" i="1" u="sng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</a:t>
            </a:r>
            <a:r>
              <a:rPr lang="uk-UA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uk-UA" i="1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квіт</a:t>
            </a:r>
            <a:r>
              <a:rPr lang="uk-UA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и, </a:t>
            </a:r>
            <a:r>
              <a:rPr lang="uk-UA" i="1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квіт</a:t>
            </a:r>
            <a:r>
              <a:rPr lang="uk-UA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ник, </a:t>
            </a:r>
            <a:r>
              <a:rPr lang="uk-UA" i="1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квіт</a:t>
            </a:r>
            <a:r>
              <a:rPr lang="uk-UA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не</a:t>
            </a:r>
            <a:endParaRPr lang="uk-UA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Шукаємо частину між коренем і закінченням – це </a:t>
            </a: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суфікс</a:t>
            </a:r>
          </a:p>
          <a:p>
            <a:endParaRPr lang="uk-UA" dirty="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uk-UA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uk-UA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Квіточк</a:t>
            </a:r>
            <a:r>
              <a:rPr lang="uk-UA" i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</a:t>
            </a:r>
            <a:endParaRPr lang="ru-RU" i="1" dirty="0"/>
          </a:p>
        </p:txBody>
      </p:sp>
      <p:sp>
        <p:nvSpPr>
          <p:cNvPr id="4" name="TextBox 3"/>
          <p:cNvSpPr txBox="1"/>
          <p:nvPr/>
        </p:nvSpPr>
        <p:spPr>
          <a:xfrm>
            <a:off x="1979712" y="274929"/>
            <a:ext cx="604867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uk-UA" sz="2400" b="1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Як знайти суфікс?</a:t>
            </a:r>
            <a:endParaRPr lang="ru-RU" sz="2400" dirty="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3758741"/>
            <a:ext cx="432048" cy="21602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2" y="2529023"/>
            <a:ext cx="432048" cy="21602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7782" y="3723878"/>
            <a:ext cx="432048" cy="285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4647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79712" y="274929"/>
            <a:ext cx="604867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uk-UA" sz="2400" b="1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Повторюємо</a:t>
            </a:r>
            <a:endParaRPr lang="ru-RU" sz="2400" dirty="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651175"/>
            <a:ext cx="7305675" cy="12573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4" y="1995686"/>
            <a:ext cx="3267874" cy="81340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3608" y="3075806"/>
            <a:ext cx="4536504" cy="70185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80421" y="2062182"/>
            <a:ext cx="4128691" cy="68040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835696" y="3571367"/>
            <a:ext cx="2736303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uk-UA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Називає </a:t>
            </a:r>
            <a:r>
              <a:rPr lang="uk-UA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ознаку предмета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96956" y="2502155"/>
            <a:ext cx="2736303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uk-UA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Називає </a:t>
            </a:r>
            <a:r>
              <a:rPr lang="uk-UA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дію предмета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13349" y="2502155"/>
            <a:ext cx="2736303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uk-UA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Позначає </a:t>
            </a:r>
            <a:r>
              <a:rPr lang="uk-UA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назву предмета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49561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7785" y="195486"/>
            <a:ext cx="3672408" cy="4803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30052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338121" y="521509"/>
            <a:ext cx="4232136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вмію знаходити </a:t>
            </a:r>
            <a:r>
              <a:rPr lang="uk-UA" dirty="0" smtClean="0"/>
              <a:t>суфікси </a:t>
            </a:r>
            <a:r>
              <a:rPr lang="uk-UA" dirty="0"/>
              <a:t>в словах.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534203" y="2600112"/>
            <a:ext cx="3805134" cy="1200329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 вмію групувати слова </a:t>
            </a:r>
            <a:endParaRPr lang="uk-UA" dirty="0" smtClean="0"/>
          </a:p>
          <a:p>
            <a:pPr lvl="0"/>
            <a:r>
              <a:rPr lang="uk-UA" dirty="0" smtClean="0"/>
              <a:t>за </a:t>
            </a:r>
            <a:r>
              <a:rPr lang="uk-UA" dirty="0"/>
              <a:t>частинами мови.</a:t>
            </a:r>
            <a:endParaRPr lang="ru-RU" dirty="0"/>
          </a:p>
          <a:p>
            <a:pPr lvl="0"/>
            <a:endParaRPr lang="ru-RU" dirty="0"/>
          </a:p>
          <a:p>
            <a:pPr lvl="0"/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01329" y="1644373"/>
            <a:ext cx="4070883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пояснити, якого значення </a:t>
            </a:r>
            <a:endParaRPr lang="uk-UA" dirty="0" smtClean="0"/>
          </a:p>
          <a:p>
            <a:pPr lvl="0"/>
            <a:r>
              <a:rPr lang="uk-UA" dirty="0" smtClean="0"/>
              <a:t>надають </a:t>
            </a:r>
            <a:r>
              <a:rPr lang="uk-UA" dirty="0"/>
              <a:t>суфікси словам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>
                <a:solidFill>
                  <a:srgbClr val="C00000"/>
                </a:solidFill>
              </a:rPr>
              <a:t>Перевіряю себе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17" name="AutoShape 92"/>
          <p:cNvSpPr>
            <a:spLocks noChangeArrowheads="1"/>
          </p:cNvSpPr>
          <p:nvPr/>
        </p:nvSpPr>
        <p:spPr bwMode="auto">
          <a:xfrm rot="5400000" flipH="1">
            <a:off x="5797740" y="1989959"/>
            <a:ext cx="936104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0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5" name="직사각형 112"/>
          <p:cNvSpPr>
            <a:spLocks noChangeArrowheads="1"/>
          </p:cNvSpPr>
          <p:nvPr/>
        </p:nvSpPr>
        <p:spPr bwMode="auto">
          <a:xfrm>
            <a:off x="3858178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7" name="TextBox 10"/>
          <p:cNvSpPr txBox="1"/>
          <p:nvPr/>
        </p:nvSpPr>
        <p:spPr bwMode="auto">
          <a:xfrm>
            <a:off x="4551622" y="3732543"/>
            <a:ext cx="3805134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 smtClean="0"/>
              <a:t>Я можу порівняти префікс </a:t>
            </a:r>
          </a:p>
          <a:p>
            <a:pPr lvl="0"/>
            <a:r>
              <a:rPr lang="uk-UA" dirty="0" smtClean="0"/>
              <a:t>і суфікс.</a:t>
            </a:r>
            <a:endParaRPr lang="ru-RU" dirty="0"/>
          </a:p>
          <a:p>
            <a:pPr lv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2399</TotalTime>
  <Words>147</Words>
  <Application>Microsoft Office PowerPoint</Application>
  <PresentationFormat>Экран (16:9)</PresentationFormat>
  <Paragraphs>35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6</vt:i4>
      </vt:variant>
    </vt:vector>
  </HeadingPairs>
  <TitlesOfParts>
    <vt:vector size="16" baseType="lpstr">
      <vt:lpstr>맑은 고딕</vt:lpstr>
      <vt:lpstr>Arial</vt:lpstr>
      <vt:lpstr>Arial Black</vt:lpstr>
      <vt:lpstr>Arial Unicode MS</vt:lpstr>
      <vt:lpstr>Calibri</vt:lpstr>
      <vt:lpstr>Times New Roman</vt:lpstr>
      <vt:lpstr>Wingdings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142</cp:revision>
  <dcterms:created xsi:type="dcterms:W3CDTF">2016-12-05T23:26:54Z</dcterms:created>
  <dcterms:modified xsi:type="dcterms:W3CDTF">2021-01-16T17:36:37Z</dcterms:modified>
</cp:coreProperties>
</file>