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56" r:id="rId4"/>
    <p:sldId id="310" r:id="rId5"/>
    <p:sldId id="318" r:id="rId6"/>
    <p:sldId id="320" r:id="rId7"/>
    <p:sldId id="316" r:id="rId8"/>
    <p:sldId id="319" r:id="rId9"/>
    <p:sldId id="321" r:id="rId10"/>
    <p:sldId id="323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2021-01-16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458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600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5080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bJZ2lwYlAl8" TargetMode="Externa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79512" y="1131590"/>
            <a:ext cx="9144000" cy="847162"/>
          </a:xfrm>
        </p:spPr>
        <p:txBody>
          <a:bodyPr/>
          <a:lstStyle/>
          <a:p>
            <a:r>
              <a:rPr lang="uk-UA" sz="3200" dirty="0" smtClean="0">
                <a:solidFill>
                  <a:srgbClr val="C00000"/>
                </a:solidFill>
              </a:rPr>
              <a:t>Порівнюємо </a:t>
            </a:r>
            <a:r>
              <a:rPr lang="uk-UA" sz="3200" dirty="0">
                <a:solidFill>
                  <a:srgbClr val="C00000"/>
                </a:solidFill>
              </a:rPr>
              <a:t>байки. </a:t>
            </a:r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Езоп</a:t>
            </a:r>
            <a:r>
              <a:rPr lang="uk-UA" sz="3200" dirty="0">
                <a:solidFill>
                  <a:srgbClr val="C00000"/>
                </a:solidFill>
              </a:rPr>
              <a:t>. «Мурашки й Цикада». </a:t>
            </a:r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Леонід </a:t>
            </a:r>
            <a:r>
              <a:rPr lang="uk-UA" sz="3200" dirty="0">
                <a:solidFill>
                  <a:srgbClr val="C00000"/>
                </a:solidFill>
              </a:rPr>
              <a:t>Глібов. </a:t>
            </a:r>
            <a:r>
              <a:rPr lang="uk-UA" sz="3200" dirty="0">
                <a:solidFill>
                  <a:srgbClr val="C00000"/>
                </a:solidFill>
              </a:rPr>
              <a:t>«Коник-стрибунець»</a:t>
            </a:r>
            <a:endParaRPr lang="en-US" altLang="ko-K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43608" y="404270"/>
            <a:ext cx="50405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Що таке байка?</a:t>
            </a:r>
            <a:r>
              <a:rPr lang="uk-UA" sz="2000" dirty="0" smtClean="0"/>
              <a:t> </a:t>
            </a:r>
            <a:endParaRPr lang="uk-UA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5556" y="902578"/>
            <a:ext cx="5976664" cy="350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Байка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це невеликий твір, у якому висміюються негативні риси людей.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байці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діють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здебільшого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тварини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або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й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неживі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яких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автор 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наділяє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здібностями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властивостями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людей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Вони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вміють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розмовляти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міркують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як люди.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Того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складає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байки,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називають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байкарем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uk-UA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байці часто є повчальний висновок – </a:t>
            </a:r>
            <a:r>
              <a:rPr lang="uk-UA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мораль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280" y="404270"/>
            <a:ext cx="1643712" cy="19991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0265" y="2619259"/>
            <a:ext cx="1548774" cy="191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70052" y="483518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Хто такий Езоп?</a:t>
            </a:r>
            <a:endParaRPr lang="uk-UA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1635646"/>
            <a:ext cx="46805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 </a:t>
            </a:r>
            <a:r>
              <a:rPr lang="ru-RU" dirty="0" err="1" smtClean="0"/>
              <a:t>переказами</a:t>
            </a:r>
            <a:r>
              <a:rPr lang="ru-RU" dirty="0" smtClean="0"/>
              <a:t>, </a:t>
            </a:r>
            <a:r>
              <a:rPr lang="ru-RU" dirty="0"/>
              <a:t>жив </a:t>
            </a:r>
            <a:r>
              <a:rPr lang="ru-RU" dirty="0" err="1" smtClean="0"/>
              <a:t>Езо́п</a:t>
            </a:r>
            <a:r>
              <a:rPr lang="ru-RU" dirty="0" smtClean="0"/>
              <a:t> </a:t>
            </a:r>
            <a:r>
              <a:rPr lang="ru-RU" dirty="0" err="1"/>
              <a:t>дві</a:t>
            </a:r>
            <a:r>
              <a:rPr lang="ru-RU" dirty="0"/>
              <a:t> з половиною </a:t>
            </a:r>
            <a:r>
              <a:rPr lang="ru-RU" dirty="0" err="1"/>
              <a:t>тисячі</a:t>
            </a:r>
            <a:r>
              <a:rPr lang="ru-RU" dirty="0"/>
              <a:t> </a:t>
            </a:r>
            <a:r>
              <a:rPr lang="ru-RU" dirty="0" err="1"/>
              <a:t>років</a:t>
            </a:r>
            <a:r>
              <a:rPr lang="ru-RU" dirty="0"/>
              <a:t> тому в </a:t>
            </a:r>
            <a:r>
              <a:rPr lang="ru-RU" dirty="0" err="1" smtClean="0"/>
              <a:t>Давній</a:t>
            </a:r>
            <a:r>
              <a:rPr lang="ru-RU" dirty="0" smtClean="0"/>
              <a:t> </a:t>
            </a:r>
            <a:r>
              <a:rPr lang="ru-RU" dirty="0" err="1"/>
              <a:t>Греції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рабом-</a:t>
            </a:r>
            <a:r>
              <a:rPr lang="ru-RU" dirty="0" err="1" smtClean="0"/>
              <a:t>невільником</a:t>
            </a:r>
            <a:r>
              <a:rPr lang="ru-RU" dirty="0" smtClean="0"/>
              <a:t> – </a:t>
            </a:r>
            <a:r>
              <a:rPr lang="ru-RU" dirty="0" err="1" smtClean="0"/>
              <a:t>мав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потворну</a:t>
            </a:r>
            <a:r>
              <a:rPr lang="ru-RU" dirty="0" smtClean="0"/>
              <a:t> </a:t>
            </a:r>
            <a:r>
              <a:rPr lang="ru-RU" dirty="0" err="1" smtClean="0"/>
              <a:t>зовнішність</a:t>
            </a:r>
            <a:r>
              <a:rPr lang="ru-RU" dirty="0" smtClean="0"/>
              <a:t> і </a:t>
            </a:r>
            <a:r>
              <a:rPr lang="ru-RU" dirty="0" err="1" smtClean="0"/>
              <a:t>неабиякий</a:t>
            </a:r>
            <a:r>
              <a:rPr lang="ru-RU" dirty="0" smtClean="0"/>
              <a:t> </a:t>
            </a:r>
            <a:r>
              <a:rPr lang="ru-RU" dirty="0" err="1" smtClean="0"/>
              <a:t>розум</a:t>
            </a:r>
            <a:r>
              <a:rPr lang="ru-RU" dirty="0" smtClean="0"/>
              <a:t>.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</a:t>
            </a:r>
            <a:r>
              <a:rPr lang="ru-RU" b="1" dirty="0" err="1" smtClean="0"/>
              <a:t>батьком</a:t>
            </a:r>
            <a:r>
              <a:rPr lang="ru-RU" b="1" dirty="0" smtClean="0"/>
              <a:t> байки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330126"/>
            <a:ext cx="2201344" cy="41858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3848" y="3867894"/>
            <a:ext cx="5184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Портрет </a:t>
            </a:r>
            <a:r>
              <a:rPr lang="ru-RU" sz="1400" dirty="0" err="1"/>
              <a:t>Езопа</a:t>
            </a:r>
            <a:r>
              <a:rPr lang="ru-RU" sz="1400" dirty="0"/>
              <a:t> з </a:t>
            </a:r>
            <a:r>
              <a:rPr lang="ru-RU" sz="1400" dirty="0" smtClean="0"/>
              <a:t>книжкою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 smtClean="0"/>
              <a:t>намалював</a:t>
            </a:r>
            <a:r>
              <a:rPr lang="ru-RU" sz="1400" dirty="0" smtClean="0"/>
              <a:t> </a:t>
            </a:r>
            <a:r>
              <a:rPr lang="ru-RU" sz="1400" dirty="0" err="1" smtClean="0"/>
              <a:t>іспанський</a:t>
            </a:r>
            <a:r>
              <a:rPr lang="ru-RU" sz="1400" dirty="0" smtClean="0"/>
              <a:t> художник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 smtClean="0"/>
              <a:t>Дієго</a:t>
            </a:r>
            <a:r>
              <a:rPr lang="ru-RU" sz="1400" dirty="0" smtClean="0"/>
              <a:t> </a:t>
            </a:r>
            <a:r>
              <a:rPr lang="ru-RU" sz="1400" dirty="0" err="1" smtClean="0"/>
              <a:t>Вела́скес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10196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411510"/>
            <a:ext cx="2661986" cy="261176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427984" y="411510"/>
            <a:ext cx="4572000" cy="27824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Цикади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 комахи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великими, широко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розставленими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очима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зазвичай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прозорими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крилами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Мають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тілі пластинку, яка коливається за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допомогою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м’язів. Звук відбивається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порожнинах всередині тіла і стає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дуже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гучним.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5518" y="3394699"/>
            <a:ext cx="5494966" cy="7745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Збіжжя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рослини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та зерно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хлібних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злаків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До 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збіжжя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належать і круп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яні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2992614"/>
            <a:ext cx="1584176" cy="152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5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449914"/>
            <a:ext cx="2304256" cy="32834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19872" y="462992"/>
            <a:ext cx="4572000" cy="30008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dirty="0"/>
              <a:t>Здається, байка просто бреше,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dirty="0"/>
              <a:t>А справді ясну правду чеше.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dirty="0"/>
              <a:t>Нікого в світі не мине,</a:t>
            </a:r>
            <a:endParaRPr lang="ru-RU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uk-UA" dirty="0"/>
              <a:t>Читайте, згадуйте мене</a:t>
            </a:r>
            <a:r>
              <a:rPr lang="uk-UA" dirty="0"/>
              <a:t>.</a:t>
            </a:r>
            <a:endParaRPr lang="en-US" dirty="0"/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/>
          </a:p>
          <a:p>
            <a:pPr>
              <a:spcAft>
                <a:spcPts val="0"/>
              </a:spcAft>
            </a:pPr>
            <a:r>
              <a:rPr lang="uk-UA" b="1" dirty="0"/>
              <a:t>Леонід </a:t>
            </a:r>
            <a:r>
              <a:rPr lang="uk-UA" b="1" dirty="0" smtClean="0"/>
              <a:t>Глібов </a:t>
            </a:r>
            <a:r>
              <a:rPr lang="uk-UA" dirty="0" smtClean="0"/>
              <a:t>(1827–1893), </a:t>
            </a:r>
            <a:r>
              <a:rPr lang="ru-RU" dirty="0" err="1"/>
              <a:t>український</a:t>
            </a:r>
            <a:r>
              <a:rPr lang="ru-RU" dirty="0"/>
              <a:t> </a:t>
            </a:r>
            <a:endParaRPr lang="ru-RU" dirty="0" smtClean="0"/>
          </a:p>
          <a:p>
            <a:pPr>
              <a:spcAft>
                <a:spcPts val="0"/>
              </a:spcAft>
            </a:pPr>
            <a:r>
              <a:rPr lang="ru-RU" dirty="0" err="1" smtClean="0"/>
              <a:t>письменник</a:t>
            </a:r>
            <a:r>
              <a:rPr lang="ru-RU" dirty="0"/>
              <a:t>, поет, </a:t>
            </a:r>
            <a:r>
              <a:rPr lang="ru-RU" dirty="0" err="1"/>
              <a:t>байкар</a:t>
            </a:r>
            <a:r>
              <a:rPr lang="ru-RU" dirty="0"/>
              <a:t>, </a:t>
            </a:r>
            <a:r>
              <a:rPr lang="ru-RU" dirty="0" err="1"/>
              <a:t>видавець</a:t>
            </a:r>
            <a:r>
              <a:rPr lang="ru-RU" dirty="0"/>
              <a:t>, </a:t>
            </a:r>
            <a:endParaRPr lang="ru-RU" dirty="0" smtClean="0"/>
          </a:p>
          <a:p>
            <a:pPr>
              <a:spcAft>
                <a:spcPts val="0"/>
              </a:spcAft>
            </a:pPr>
            <a:r>
              <a:rPr lang="ru-RU" dirty="0" err="1" smtClean="0"/>
              <a:t>громадський</a:t>
            </a:r>
            <a:r>
              <a:rPr lang="ru-RU" dirty="0" smtClean="0"/>
              <a:t> </a:t>
            </a:r>
            <a:r>
              <a:rPr lang="ru-RU" dirty="0" err="1"/>
              <a:t>діяч</a:t>
            </a:r>
            <a:r>
              <a:rPr lang="ru-RU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956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bJZ2lwYlAl8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483768" y="915566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52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3848" y="483518"/>
            <a:ext cx="554461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Дбайливе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ретельне ставлення до чогось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Необачність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несерйозність, дія без попереднього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обмірковування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Любов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 праці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Розважливість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</a:rPr>
              <a:t>, скромність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uk-UA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Нерозуміння відповідальності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dirty="0" err="1" smtClean="0">
                <a:latin typeface="Calibri" panose="020F0502020204030204" pitchFamily="34" charset="0"/>
                <a:ea typeface="Times New Roman" panose="02020603050405020304" pitchFamily="18" charset="0"/>
              </a:rPr>
              <a:t>Відсутність</a:t>
            </a:r>
            <a:r>
              <a:rPr lang="ru-RU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</a:rPr>
              <a:t>бажання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</a:rPr>
              <a:t>працювати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</a:rPr>
              <a:t>робити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</a:rPr>
              <a:t>що-небудь</a:t>
            </a:r>
            <a:r>
              <a:rPr lang="ru-RU" dirty="0">
                <a:latin typeface="Calibri" panose="020F0502020204030204" pitchFamily="34" charset="0"/>
                <a:ea typeface="Times New Roman" panose="02020603050405020304" pitchFamily="18" charset="0"/>
              </a:rPr>
              <a:t>; </a:t>
            </a:r>
            <a:r>
              <a:rPr lang="ru-RU" dirty="0" err="1">
                <a:latin typeface="Calibri" panose="020F0502020204030204" pitchFamily="34" charset="0"/>
                <a:ea typeface="Times New Roman" panose="02020603050405020304" pitchFamily="18" charset="0"/>
              </a:rPr>
              <a:t>неробство</a:t>
            </a: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790" y="1419622"/>
            <a:ext cx="25070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</a:rPr>
              <a:t>БЕЗВІДПОВІДА́ЛЬН</a:t>
            </a:r>
            <a:r>
              <a:rPr lang="uk-UA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ІСТЬ</a:t>
            </a:r>
            <a:endParaRPr lang="ru-RU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ЛІН</a:t>
            </a:r>
            <a:r>
              <a:rPr lang="uk-UA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Ь</a:t>
            </a:r>
            <a:endParaRPr lang="ru-RU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ЛЕГКОВ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А́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ЖН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ІСТЬ</a:t>
            </a:r>
            <a:endParaRPr lang="ru-RU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А́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НН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ІСТЬ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ПРАЦЕЛ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Ю́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БН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ІСТЬ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ПОМІРКО́ВАН</a:t>
            </a:r>
            <a:r>
              <a:rPr lang="uk-UA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ІСТЬ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64790" y="262336"/>
            <a:ext cx="2507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Доберіть 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тлумачення до слів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08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31840" y="4083918"/>
            <a:ext cx="28803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99605" y="411510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Дискутуємо</a:t>
            </a:r>
            <a:endParaRPr lang="uk-UA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027" y="987574"/>
            <a:ext cx="4619625" cy="16859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2931790"/>
            <a:ext cx="7758608" cy="11866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згоден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/згодна із цією думкою. Я теж вважаю … (навести свій аргумент)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 не згоден / не згодна із цією думкою. Я вважаю … (навести свій аргумент)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77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797740" y="1989959"/>
            <a:ext cx="936104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38121" y="521509"/>
            <a:ext cx="4232136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таке </a:t>
            </a:r>
            <a:r>
              <a:rPr lang="uk-UA" dirty="0" smtClean="0"/>
              <a:t>байка, з яких частин вона складається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10697" y="2569884"/>
            <a:ext cx="380513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</a:t>
            </a:r>
            <a:r>
              <a:rPr lang="uk-UA" dirty="0" smtClean="0"/>
              <a:t>вчуся відстоювати свою думку.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1329" y="1644373"/>
            <a:ext cx="4070883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/>
              <a:t>Я вмію виразно читати байки.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38121" y="3713247"/>
            <a:ext cx="421468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порівнювати байки.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</TotalTime>
  <Words>273</Words>
  <Application>Microsoft Office PowerPoint</Application>
  <PresentationFormat>Экран (16:9)</PresentationFormat>
  <Paragraphs>63</Paragraphs>
  <Slides>9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151</cp:revision>
  <dcterms:created xsi:type="dcterms:W3CDTF">2016-12-05T23:26:54Z</dcterms:created>
  <dcterms:modified xsi:type="dcterms:W3CDTF">2021-01-16T14:20:01Z</dcterms:modified>
</cp:coreProperties>
</file>