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26"/>
  </p:notesMasterIdLst>
  <p:handoutMasterIdLst>
    <p:handoutMasterId r:id="rId27"/>
  </p:handoutMasterIdLst>
  <p:sldIdLst>
    <p:sldId id="256" r:id="rId4"/>
    <p:sldId id="320" r:id="rId5"/>
    <p:sldId id="321" r:id="rId6"/>
    <p:sldId id="322" r:id="rId7"/>
    <p:sldId id="325" r:id="rId8"/>
    <p:sldId id="326" r:id="rId9"/>
    <p:sldId id="327" r:id="rId10"/>
    <p:sldId id="328" r:id="rId11"/>
    <p:sldId id="329" r:id="rId12"/>
    <p:sldId id="330" r:id="rId13"/>
    <p:sldId id="331" r:id="rId14"/>
    <p:sldId id="332" r:id="rId15"/>
    <p:sldId id="333" r:id="rId16"/>
    <p:sldId id="340" r:id="rId17"/>
    <p:sldId id="334" r:id="rId18"/>
    <p:sldId id="336" r:id="rId19"/>
    <p:sldId id="337" r:id="rId20"/>
    <p:sldId id="338" r:id="rId21"/>
    <p:sldId id="339" r:id="rId22"/>
    <p:sldId id="335" r:id="rId23"/>
    <p:sldId id="318" r:id="rId24"/>
    <p:sldId id="292" r:id="rId25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006666"/>
    <a:srgbClr val="EC771B"/>
    <a:srgbClr val="2A8663"/>
    <a:srgbClr val="FE51C2"/>
    <a:srgbClr val="D33530"/>
    <a:srgbClr val="FF62BC"/>
    <a:srgbClr val="FFF500"/>
    <a:srgbClr val="E663E2"/>
    <a:srgbClr val="F9AA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2021-04-04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2021-04-04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869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-612576" y="48760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До підручника «Українська мова та читання. 3 клас» (О. Л. Іщенко, А. Ю. 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І</a:t>
            </a:r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щенко). Видавництво «Літера». </a:t>
            </a:r>
            <a:r>
              <a:rPr lang="en-US" altLang="ko-KR" sz="800" b="1" dirty="0">
                <a:solidFill>
                  <a:schemeClr val="bg1"/>
                </a:solidFill>
                <a:cs typeface="Arial" pitchFamily="34" charset="0"/>
              </a:rPr>
              <a:t>©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 Іщенко О. Л., 2020</a:t>
            </a:r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1059582"/>
            <a:ext cx="7992888" cy="1107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32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Розуміємо </a:t>
            </a:r>
            <a:r>
              <a:rPr lang="uk-UA" sz="3200" b="1" dirty="0">
                <a:solidFill>
                  <a:srgbClr val="C00000"/>
                </a:solidFill>
                <a:latin typeface="+mj-lt"/>
                <a:cs typeface="Arial" pitchFamily="34" charset="0"/>
              </a:rPr>
              <a:t>іншого.  </a:t>
            </a:r>
            <a:endParaRPr lang="uk-UA" sz="3200" b="1" dirty="0" smtClean="0">
              <a:solidFill>
                <a:srgbClr val="C00000"/>
              </a:solidFill>
              <a:latin typeface="+mj-lt"/>
              <a:cs typeface="Arial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3200" b="1" dirty="0" err="1" smtClean="0">
                <a:solidFill>
                  <a:srgbClr val="C00000"/>
                </a:solidFill>
                <a:latin typeface="+mj-lt"/>
                <a:cs typeface="Arial" pitchFamily="34" charset="0"/>
              </a:rPr>
              <a:t>Франческа</a:t>
            </a:r>
            <a:r>
              <a:rPr lang="uk-UA" sz="32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 </a:t>
            </a:r>
            <a:r>
              <a:rPr lang="uk-UA" sz="3200" b="1" dirty="0">
                <a:solidFill>
                  <a:srgbClr val="C00000"/>
                </a:solidFill>
                <a:latin typeface="+mj-lt"/>
                <a:cs typeface="Arial" pitchFamily="34" charset="0"/>
              </a:rPr>
              <a:t>Санна. </a:t>
            </a:r>
            <a:r>
              <a:rPr lang="uk-UA" sz="3200" b="1" dirty="0">
                <a:solidFill>
                  <a:srgbClr val="C00000"/>
                </a:solidFill>
                <a:latin typeface="+mj-lt"/>
                <a:cs typeface="Arial" pitchFamily="34" charset="0"/>
              </a:rPr>
              <a:t>Подорож</a:t>
            </a: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5" y="16571"/>
            <a:ext cx="6768753" cy="247306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152" y="77311"/>
            <a:ext cx="3383720" cy="276999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200" dirty="0" err="1">
                <a:solidFill>
                  <a:schemeClr val="bg1"/>
                </a:solidFill>
              </a:rPr>
              <a:t>Виїхали</a:t>
            </a:r>
            <a:r>
              <a:rPr lang="ru-RU" sz="1200" dirty="0">
                <a:solidFill>
                  <a:schemeClr val="bg1"/>
                </a:solidFill>
              </a:rPr>
              <a:t> </a:t>
            </a:r>
            <a:r>
              <a:rPr lang="ru-RU" sz="1200" dirty="0" err="1">
                <a:solidFill>
                  <a:schemeClr val="bg1"/>
                </a:solidFill>
              </a:rPr>
              <a:t>вночі</a:t>
            </a:r>
            <a:r>
              <a:rPr lang="ru-RU" sz="1200" dirty="0">
                <a:solidFill>
                  <a:schemeClr val="bg1"/>
                </a:solidFill>
              </a:rPr>
              <a:t>, </a:t>
            </a:r>
            <a:r>
              <a:rPr lang="ru-RU" sz="1200" dirty="0" err="1">
                <a:solidFill>
                  <a:schemeClr val="bg1"/>
                </a:solidFill>
              </a:rPr>
              <a:t>щоб</a:t>
            </a:r>
            <a:r>
              <a:rPr lang="ru-RU" sz="1200" dirty="0">
                <a:solidFill>
                  <a:schemeClr val="bg1"/>
                </a:solidFill>
              </a:rPr>
              <a:t> нас </a:t>
            </a:r>
            <a:r>
              <a:rPr lang="ru-RU" sz="1200" dirty="0" err="1">
                <a:solidFill>
                  <a:schemeClr val="bg1"/>
                </a:solidFill>
              </a:rPr>
              <a:t>ніхто</a:t>
            </a:r>
            <a:r>
              <a:rPr lang="ru-RU" sz="1200" dirty="0">
                <a:solidFill>
                  <a:schemeClr val="bg1"/>
                </a:solidFill>
              </a:rPr>
              <a:t> не </a:t>
            </a:r>
            <a:r>
              <a:rPr lang="ru-RU" sz="1200" dirty="0" err="1">
                <a:solidFill>
                  <a:schemeClr val="bg1"/>
                </a:solidFill>
              </a:rPr>
              <a:t>побачив</a:t>
            </a:r>
            <a:r>
              <a:rPr lang="ru-RU" sz="1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932040" y="92700"/>
            <a:ext cx="1728192" cy="276999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</a:rPr>
              <a:t>Ми </a:t>
            </a:r>
            <a:r>
              <a:rPr lang="ru-RU" sz="1200" dirty="0" err="1">
                <a:solidFill>
                  <a:schemeClr val="bg1"/>
                </a:solidFill>
              </a:rPr>
              <a:t>їхали</a:t>
            </a:r>
            <a:r>
              <a:rPr lang="ru-RU" sz="1200" dirty="0">
                <a:solidFill>
                  <a:schemeClr val="bg1"/>
                </a:solidFill>
              </a:rPr>
              <a:t> </a:t>
            </a:r>
            <a:r>
              <a:rPr lang="ru-RU" sz="1200" dirty="0" err="1">
                <a:solidFill>
                  <a:schemeClr val="bg1"/>
                </a:solidFill>
              </a:rPr>
              <a:t>багато</a:t>
            </a:r>
            <a:r>
              <a:rPr lang="ru-RU" sz="1200" dirty="0">
                <a:solidFill>
                  <a:schemeClr val="bg1"/>
                </a:solidFill>
              </a:rPr>
              <a:t> </a:t>
            </a:r>
            <a:r>
              <a:rPr lang="ru-RU" sz="1200" dirty="0" err="1">
                <a:solidFill>
                  <a:schemeClr val="bg1"/>
                </a:solidFill>
              </a:rPr>
              <a:t>днів</a:t>
            </a:r>
            <a:r>
              <a:rPr lang="ru-RU" sz="1200" dirty="0">
                <a:solidFill>
                  <a:schemeClr val="bg1"/>
                </a:solidFill>
              </a:rPr>
              <a:t>. </a:t>
            </a:r>
            <a:endParaRPr lang="ru-RU" sz="1200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04" y="2489638"/>
            <a:ext cx="6758244" cy="247351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9512" y="2489637"/>
            <a:ext cx="2581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err="1" smtClean="0">
                <a:solidFill>
                  <a:schemeClr val="bg1"/>
                </a:solidFill>
              </a:rPr>
              <a:t>Від’їжджали</a:t>
            </a:r>
            <a:r>
              <a:rPr lang="ru-RU" sz="1200" dirty="0" smtClean="0">
                <a:solidFill>
                  <a:schemeClr val="bg1"/>
                </a:solidFill>
              </a:rPr>
              <a:t> все </a:t>
            </a:r>
            <a:r>
              <a:rPr lang="ru-RU" sz="1200" dirty="0" err="1">
                <a:solidFill>
                  <a:schemeClr val="bg1"/>
                </a:solidFill>
              </a:rPr>
              <a:t>далі</a:t>
            </a:r>
            <a:r>
              <a:rPr lang="ru-RU" sz="1200" dirty="0">
                <a:solidFill>
                  <a:schemeClr val="bg1"/>
                </a:solidFill>
              </a:rPr>
              <a:t> й </a:t>
            </a:r>
            <a:r>
              <a:rPr lang="ru-RU" sz="1200" dirty="0" err="1">
                <a:solidFill>
                  <a:schemeClr val="bg1"/>
                </a:solidFill>
              </a:rPr>
              <a:t>далі</a:t>
            </a:r>
            <a:r>
              <a:rPr lang="ru-RU" dirty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92280" y="771550"/>
            <a:ext cx="21497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200" dirty="0" smtClean="0"/>
              <a:t>Чим відрізняються </a:t>
            </a:r>
          </a:p>
          <a:p>
            <a:r>
              <a:rPr lang="uk-UA" sz="1200" dirty="0" smtClean="0"/>
              <a:t>малюнки?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sz="1200" dirty="0" smtClean="0"/>
              <a:t>Що змінюється?</a:t>
            </a:r>
          </a:p>
          <a:p>
            <a:endParaRPr lang="uk-UA" sz="1200" dirty="0" smtClean="0"/>
          </a:p>
        </p:txBody>
      </p:sp>
    </p:spTree>
    <p:extLst>
      <p:ext uri="{BB962C8B-B14F-4D97-AF65-F5344CB8AC3E}">
        <p14:creationId xmlns:p14="http://schemas.microsoft.com/office/powerpoint/2010/main" val="26491977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8631"/>
            <a:ext cx="9070657" cy="334520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9552" y="3795886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err="1" smtClean="0">
                <a:latin typeface="Roboto-Regular"/>
              </a:rPr>
              <a:t>Які</a:t>
            </a:r>
            <a:r>
              <a:rPr lang="ru-RU" sz="1400" dirty="0" smtClean="0">
                <a:latin typeface="Roboto-Regular"/>
              </a:rPr>
              <a:t> </a:t>
            </a:r>
            <a:r>
              <a:rPr lang="ru-RU" sz="1400" dirty="0" err="1" smtClean="0">
                <a:latin typeface="Roboto-Regular"/>
              </a:rPr>
              <a:t>почуття</a:t>
            </a:r>
            <a:r>
              <a:rPr lang="ru-RU" sz="1400" dirty="0" smtClean="0">
                <a:latin typeface="Roboto-Regular"/>
              </a:rPr>
              <a:t> </a:t>
            </a:r>
            <a:r>
              <a:rPr lang="ru-RU" sz="1400" dirty="0" err="1" smtClean="0">
                <a:latin typeface="Roboto-Regular"/>
              </a:rPr>
              <a:t>викликає</a:t>
            </a:r>
            <a:r>
              <a:rPr lang="ru-RU" sz="1400" dirty="0" smtClean="0">
                <a:latin typeface="Roboto-Regular"/>
              </a:rPr>
              <a:t> </a:t>
            </a:r>
            <a:r>
              <a:rPr lang="ru-RU" sz="1400" dirty="0" err="1" smtClean="0">
                <a:latin typeface="Roboto-Regular"/>
              </a:rPr>
              <a:t>малюнок</a:t>
            </a:r>
            <a:r>
              <a:rPr lang="ru-RU" sz="1400" dirty="0" smtClean="0">
                <a:latin typeface="Roboto-Regular"/>
              </a:rPr>
              <a:t>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400" dirty="0" smtClean="0">
                <a:latin typeface="Roboto-Regular"/>
              </a:rPr>
              <a:t>Знайдіть сім'ю. Чому вона така маленька?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2679471"/>
            <a:ext cx="2736304" cy="307777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 err="1">
                <a:solidFill>
                  <a:schemeClr val="bg1"/>
                </a:solidFill>
                <a:latin typeface="Roboto-Regular"/>
              </a:rPr>
              <a:t>Нарешті</a:t>
            </a:r>
            <a:r>
              <a:rPr lang="ru-RU" sz="1400" dirty="0">
                <a:solidFill>
                  <a:schemeClr val="bg1"/>
                </a:solidFill>
                <a:latin typeface="Roboto-Regular"/>
              </a:rPr>
              <a:t> ми </a:t>
            </a:r>
            <a:r>
              <a:rPr lang="ru-RU" sz="1400" dirty="0" err="1">
                <a:solidFill>
                  <a:schemeClr val="bg1"/>
                </a:solidFill>
                <a:latin typeface="Roboto-Regular"/>
              </a:rPr>
              <a:t>дісталися</a:t>
            </a:r>
            <a:r>
              <a:rPr lang="ru-RU" sz="1400" dirty="0">
                <a:solidFill>
                  <a:schemeClr val="bg1"/>
                </a:solidFill>
                <a:latin typeface="Roboto-Regular"/>
              </a:rPr>
              <a:t> кордону. 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12160" y="2571750"/>
            <a:ext cx="2880320" cy="523220"/>
          </a:xfrm>
          <a:prstGeom prst="rect">
            <a:avLst/>
          </a:prstGeom>
          <a:solidFill>
            <a:srgbClr val="006666"/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Roboto-Regular"/>
              </a:rPr>
              <a:t>Перед нами </a:t>
            </a:r>
            <a:r>
              <a:rPr lang="ru-RU" sz="1400" dirty="0" err="1">
                <a:solidFill>
                  <a:schemeClr val="bg1"/>
                </a:solidFill>
                <a:latin typeface="Roboto-Regular"/>
              </a:rPr>
              <a:t>височіла</a:t>
            </a:r>
            <a:r>
              <a:rPr lang="ru-RU" sz="1400" dirty="0">
                <a:solidFill>
                  <a:schemeClr val="bg1"/>
                </a:solidFill>
                <a:latin typeface="Roboto-Regular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Roboto-Regular"/>
              </a:rPr>
              <a:t>величезна</a:t>
            </a:r>
            <a:r>
              <a:rPr lang="ru-RU" sz="1400" dirty="0">
                <a:solidFill>
                  <a:schemeClr val="bg1"/>
                </a:solidFill>
                <a:latin typeface="Roboto-Regular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Roboto-Regular"/>
              </a:rPr>
              <a:t>стіна</a:t>
            </a:r>
            <a:r>
              <a:rPr lang="ru-RU" sz="1400" dirty="0">
                <a:solidFill>
                  <a:schemeClr val="bg1"/>
                </a:solidFill>
                <a:latin typeface="Roboto-Regular"/>
              </a:rPr>
              <a:t>.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0003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667250" cy="35433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220072" y="627534"/>
            <a:ext cx="33123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400" dirty="0" smtClean="0">
                <a:latin typeface="Roboto-Regular"/>
              </a:rPr>
              <a:t>— Вертайтеся! Ви не перетнете </a:t>
            </a:r>
          </a:p>
          <a:p>
            <a:r>
              <a:rPr lang="uk-UA" sz="1400" dirty="0" smtClean="0">
                <a:latin typeface="Roboto-Regular"/>
              </a:rPr>
              <a:t>кордону! — закричав розгніваний прикордонник.</a:t>
            </a:r>
            <a:endParaRPr lang="uk-UA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3795886"/>
            <a:ext cx="55446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400" dirty="0" smtClean="0">
                <a:latin typeface="Roboto-Regular"/>
              </a:rPr>
              <a:t>Прикордонник величезний, а сім'я маленька. Чому?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400" dirty="0" smtClean="0">
                <a:latin typeface="Roboto-Regular"/>
              </a:rPr>
              <a:t>Чому їм не можна перетнути кордон?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1288161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14" y="11675"/>
            <a:ext cx="9050916" cy="342417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7504" y="11675"/>
            <a:ext cx="2160240" cy="830997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1200" dirty="0">
                <a:solidFill>
                  <a:schemeClr val="bg1"/>
                </a:solidFill>
                <a:latin typeface="Roboto-Regular"/>
              </a:rPr>
              <a:t>Нам нікуди було вертатися. Ми дуже змучилися. Було </a:t>
            </a:r>
            <a:endParaRPr lang="uk-UA" sz="1200" dirty="0" smtClean="0">
              <a:solidFill>
                <a:schemeClr val="bg1"/>
              </a:solidFill>
              <a:latin typeface="Roboto-Regular"/>
            </a:endParaRPr>
          </a:p>
          <a:p>
            <a:r>
              <a:rPr lang="uk-UA" sz="1200" dirty="0" smtClean="0">
                <a:solidFill>
                  <a:schemeClr val="bg1"/>
                </a:solidFill>
                <a:latin typeface="Roboto-Regular"/>
              </a:rPr>
              <a:t>темно </a:t>
            </a:r>
            <a:r>
              <a:rPr lang="uk-UA" sz="1200" dirty="0">
                <a:solidFill>
                  <a:schemeClr val="bg1"/>
                </a:solidFill>
                <a:latin typeface="Roboto-Regular"/>
              </a:rPr>
              <a:t>і страшно, з лісу </a:t>
            </a:r>
            <a:endParaRPr lang="uk-UA" sz="1200" dirty="0" smtClean="0">
              <a:solidFill>
                <a:schemeClr val="bg1"/>
              </a:solidFill>
              <a:latin typeface="Roboto-Regular"/>
            </a:endParaRPr>
          </a:p>
          <a:p>
            <a:r>
              <a:rPr lang="uk-UA" sz="1200" dirty="0" smtClean="0">
                <a:solidFill>
                  <a:schemeClr val="bg1"/>
                </a:solidFill>
                <a:latin typeface="Roboto-Regular"/>
              </a:rPr>
              <a:t>лунали </a:t>
            </a:r>
            <a:r>
              <a:rPr lang="uk-UA" sz="1200" dirty="0">
                <a:solidFill>
                  <a:schemeClr val="bg1"/>
                </a:solidFill>
                <a:latin typeface="Roboto-Regular"/>
              </a:rPr>
              <a:t>страшні звуки.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11675"/>
            <a:ext cx="2088232" cy="830997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1200" dirty="0">
                <a:solidFill>
                  <a:schemeClr val="bg1"/>
                </a:solidFill>
                <a:latin typeface="Roboto-Regular"/>
              </a:rPr>
              <a:t>Але мама була</a:t>
            </a:r>
          </a:p>
          <a:p>
            <a:r>
              <a:rPr lang="uk-UA" sz="1200" dirty="0">
                <a:solidFill>
                  <a:schemeClr val="bg1"/>
                </a:solidFill>
                <a:latin typeface="Roboto-Regular"/>
              </a:rPr>
              <a:t>поряд, вона ніколи не </a:t>
            </a:r>
            <a:endParaRPr lang="uk-UA" sz="1200" dirty="0" smtClean="0">
              <a:solidFill>
                <a:schemeClr val="bg1"/>
              </a:solidFill>
              <a:latin typeface="Roboto-Regular"/>
            </a:endParaRPr>
          </a:p>
          <a:p>
            <a:r>
              <a:rPr lang="uk-UA" sz="1200" dirty="0" smtClean="0">
                <a:solidFill>
                  <a:schemeClr val="bg1"/>
                </a:solidFill>
                <a:latin typeface="Roboto-Regular"/>
              </a:rPr>
              <a:t>боялася</a:t>
            </a:r>
            <a:r>
              <a:rPr lang="uk-UA" sz="1200" dirty="0">
                <a:solidFill>
                  <a:schemeClr val="bg1"/>
                </a:solidFill>
                <a:latin typeface="Roboto-Regular"/>
              </a:rPr>
              <a:t>. Ми заплющили </a:t>
            </a:r>
            <a:endParaRPr lang="uk-UA" sz="1200" dirty="0" smtClean="0">
              <a:solidFill>
                <a:schemeClr val="bg1"/>
              </a:solidFill>
              <a:latin typeface="Roboto-Regular"/>
            </a:endParaRPr>
          </a:p>
          <a:p>
            <a:r>
              <a:rPr lang="uk-UA" sz="1200" dirty="0" smtClean="0">
                <a:solidFill>
                  <a:schemeClr val="bg1"/>
                </a:solidFill>
                <a:latin typeface="Roboto-Regular"/>
              </a:rPr>
              <a:t>очі </a:t>
            </a:r>
            <a:r>
              <a:rPr lang="uk-UA" sz="1200" dirty="0">
                <a:solidFill>
                  <a:schemeClr val="bg1"/>
                </a:solidFill>
                <a:latin typeface="Roboto-Regular"/>
              </a:rPr>
              <a:t>і зрештою заснули.</a:t>
            </a:r>
            <a:endParaRPr lang="uk-UA" sz="12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3795886"/>
            <a:ext cx="68407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400" dirty="0" smtClean="0">
                <a:latin typeface="Roboto-Regular"/>
              </a:rPr>
              <a:t>Знайдіть на малюнку темні руки і червоні очі. Що вони означають?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400" dirty="0" smtClean="0">
                <a:latin typeface="Roboto-Regular"/>
              </a:rPr>
              <a:t>Чи справді мама ніколи не боялася? Що вона робить, поки діти сплять?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1881968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84"/>
            <a:ext cx="9121375" cy="335425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2440507"/>
            <a:ext cx="2016224" cy="738664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Roboto-Regular"/>
              </a:rPr>
              <a:t>Нас </a:t>
            </a:r>
            <a:r>
              <a:rPr lang="ru-RU" sz="1200" dirty="0" err="1">
                <a:solidFill>
                  <a:schemeClr val="bg1"/>
                </a:solidFill>
                <a:latin typeface="Roboto-Regular"/>
              </a:rPr>
              <a:t>розбудили</a:t>
            </a:r>
            <a:r>
              <a:rPr lang="ru-RU" sz="1200" dirty="0">
                <a:solidFill>
                  <a:schemeClr val="bg1"/>
                </a:solidFill>
                <a:latin typeface="Roboto-Regular"/>
              </a:rPr>
              <a:t> крики. То </a:t>
            </a:r>
            <a:r>
              <a:rPr lang="ru-RU" sz="1200" dirty="0" err="1">
                <a:solidFill>
                  <a:schemeClr val="bg1"/>
                </a:solidFill>
                <a:latin typeface="Roboto-Regular"/>
              </a:rPr>
              <a:t>були</a:t>
            </a:r>
            <a:r>
              <a:rPr lang="ru-RU" sz="1200" dirty="0">
                <a:solidFill>
                  <a:schemeClr val="bg1"/>
                </a:solidFill>
                <a:latin typeface="Roboto-Regular"/>
              </a:rPr>
              <a:t> </a:t>
            </a:r>
            <a:r>
              <a:rPr lang="ru-RU" sz="1200" dirty="0" err="1">
                <a:solidFill>
                  <a:schemeClr val="bg1"/>
                </a:solidFill>
                <a:latin typeface="Roboto-Regular"/>
              </a:rPr>
              <a:t>прикордонники</a:t>
            </a:r>
            <a:r>
              <a:rPr lang="ru-RU" sz="1200" dirty="0">
                <a:solidFill>
                  <a:schemeClr val="bg1"/>
                </a:solidFill>
                <a:latin typeface="Roboto-Regular"/>
              </a:rPr>
              <a:t>. 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560687" y="1696982"/>
            <a:ext cx="1800200" cy="461665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Roboto-Regular"/>
              </a:rPr>
              <a:t>«</a:t>
            </a:r>
            <a:r>
              <a:rPr lang="ru-RU" sz="1200" dirty="0" err="1">
                <a:solidFill>
                  <a:schemeClr val="bg1"/>
                </a:solidFill>
                <a:latin typeface="Roboto-Regular"/>
              </a:rPr>
              <a:t>Швидше</a:t>
            </a:r>
            <a:r>
              <a:rPr lang="ru-RU" sz="1200" dirty="0" smtClean="0">
                <a:solidFill>
                  <a:schemeClr val="bg1"/>
                </a:solidFill>
                <a:latin typeface="Roboto-Regular"/>
              </a:rPr>
              <a:t>! </a:t>
            </a:r>
            <a:r>
              <a:rPr lang="ru-RU" sz="1200" dirty="0" err="1" smtClean="0">
                <a:solidFill>
                  <a:schemeClr val="bg1"/>
                </a:solidFill>
                <a:latin typeface="Roboto-Regular"/>
              </a:rPr>
              <a:t>Сюди</a:t>
            </a:r>
            <a:r>
              <a:rPr lang="ru-RU" sz="1200" dirty="0">
                <a:solidFill>
                  <a:schemeClr val="bg1"/>
                </a:solidFill>
                <a:latin typeface="Roboto-Regular"/>
              </a:rPr>
              <a:t>!» — </a:t>
            </a:r>
            <a:endParaRPr lang="ru-RU" sz="1200" dirty="0" smtClean="0">
              <a:solidFill>
                <a:schemeClr val="bg1"/>
              </a:solidFill>
              <a:latin typeface="Roboto-Regular"/>
            </a:endParaRPr>
          </a:p>
          <a:p>
            <a:r>
              <a:rPr lang="ru-RU" sz="1200" dirty="0" err="1" smtClean="0">
                <a:solidFill>
                  <a:schemeClr val="bg1"/>
                </a:solidFill>
                <a:latin typeface="Roboto-Regular"/>
              </a:rPr>
              <a:t>прошепотіла</a:t>
            </a:r>
            <a:r>
              <a:rPr lang="ru-RU" sz="1200" dirty="0" smtClean="0">
                <a:solidFill>
                  <a:schemeClr val="bg1"/>
                </a:solidFill>
                <a:latin typeface="Roboto-Regular"/>
              </a:rPr>
              <a:t> </a:t>
            </a:r>
            <a:r>
              <a:rPr lang="ru-RU" sz="1200" dirty="0">
                <a:solidFill>
                  <a:schemeClr val="bg1"/>
                </a:solidFill>
                <a:latin typeface="Roboto-Regular"/>
              </a:rPr>
              <a:t>мама</a:t>
            </a:r>
            <a:r>
              <a:rPr lang="ru-RU" sz="1200" dirty="0" smtClean="0">
                <a:solidFill>
                  <a:schemeClr val="bg1"/>
                </a:solidFill>
                <a:latin typeface="Roboto-Regular"/>
              </a:rPr>
              <a:t>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3795886"/>
            <a:ext cx="68407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400" dirty="0" smtClean="0">
                <a:latin typeface="Roboto-Regular"/>
              </a:rPr>
              <a:t>Що збираються робити прикордонники?</a:t>
            </a:r>
          </a:p>
        </p:txBody>
      </p:sp>
    </p:spTree>
    <p:extLst>
      <p:ext uri="{BB962C8B-B14F-4D97-AF65-F5344CB8AC3E}">
        <p14:creationId xmlns:p14="http://schemas.microsoft.com/office/powerpoint/2010/main" val="40133107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96"/>
            <a:ext cx="9144000" cy="33631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3568" y="1059582"/>
            <a:ext cx="2520280" cy="138499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1400" dirty="0" smtClean="0">
                <a:solidFill>
                  <a:schemeClr val="bg1"/>
                </a:solidFill>
              </a:rPr>
              <a:t>Ми довго бігли, аж поки </a:t>
            </a:r>
          </a:p>
          <a:p>
            <a:r>
              <a:rPr lang="uk-UA" sz="1400" dirty="0" smtClean="0">
                <a:solidFill>
                  <a:schemeClr val="bg1"/>
                </a:solidFill>
              </a:rPr>
              <a:t>з’явився якийсь чоловік. </a:t>
            </a:r>
          </a:p>
          <a:p>
            <a:r>
              <a:rPr lang="uk-UA" sz="1400" dirty="0" smtClean="0">
                <a:solidFill>
                  <a:schemeClr val="bg1"/>
                </a:solidFill>
              </a:rPr>
              <a:t>Мама дала йому грошей, </a:t>
            </a:r>
          </a:p>
          <a:p>
            <a:r>
              <a:rPr lang="uk-UA" sz="1400" dirty="0" smtClean="0">
                <a:solidFill>
                  <a:schemeClr val="bg1"/>
                </a:solidFill>
              </a:rPr>
              <a:t>і він перевів нас через </a:t>
            </a:r>
          </a:p>
          <a:p>
            <a:r>
              <a:rPr lang="uk-UA" sz="1400" dirty="0" smtClean="0">
                <a:solidFill>
                  <a:schemeClr val="bg1"/>
                </a:solidFill>
              </a:rPr>
              <a:t>кордон. У темряві нас ніхто</a:t>
            </a:r>
          </a:p>
          <a:p>
            <a:r>
              <a:rPr lang="uk-UA" sz="1400" dirty="0" smtClean="0">
                <a:solidFill>
                  <a:schemeClr val="bg1"/>
                </a:solidFill>
              </a:rPr>
              <a:t>не побачив.</a:t>
            </a:r>
            <a:endParaRPr lang="uk-UA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8726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9904" y="0"/>
            <a:ext cx="9159751" cy="338572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292080" y="2418153"/>
            <a:ext cx="3814394" cy="738664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uk-UA" sz="1400" dirty="0" smtClean="0">
                <a:solidFill>
                  <a:schemeClr val="bg1"/>
                </a:solidFill>
              </a:rPr>
              <a:t>«Наша подорож ще не закінчилась», — </a:t>
            </a:r>
          </a:p>
          <a:p>
            <a:r>
              <a:rPr lang="uk-UA" sz="1400" dirty="0" smtClean="0">
                <a:solidFill>
                  <a:schemeClr val="bg1"/>
                </a:solidFill>
              </a:rPr>
              <a:t>сказала мама. Ми опинилися перед морем, яке мали </a:t>
            </a:r>
            <a:r>
              <a:rPr lang="uk-UA" sz="1400" dirty="0" err="1" smtClean="0">
                <a:solidFill>
                  <a:schemeClr val="bg1"/>
                </a:solidFill>
              </a:rPr>
              <a:t>переплисти</a:t>
            </a:r>
            <a:r>
              <a:rPr lang="uk-UA" sz="1400" dirty="0" smtClean="0">
                <a:solidFill>
                  <a:schemeClr val="bg1"/>
                </a:solidFill>
              </a:rPr>
              <a:t>. Хіба це можливо?</a:t>
            </a:r>
            <a:endParaRPr lang="uk-UA" sz="14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3795886"/>
            <a:ext cx="68407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400" dirty="0" smtClean="0">
                <a:latin typeface="Roboto-Regular"/>
              </a:rPr>
              <a:t>Чи в безпеці сім'я?</a:t>
            </a:r>
          </a:p>
        </p:txBody>
      </p:sp>
    </p:spTree>
    <p:extLst>
      <p:ext uri="{BB962C8B-B14F-4D97-AF65-F5344CB8AC3E}">
        <p14:creationId xmlns:p14="http://schemas.microsoft.com/office/powerpoint/2010/main" val="34091312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21437"/>
            <a:ext cx="4629150" cy="34671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32040" y="699542"/>
            <a:ext cx="396044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Ми сіли на корабель. Там було дуже тісно, </a:t>
            </a:r>
          </a:p>
          <a:p>
            <a:r>
              <a:rPr lang="uk-UA" sz="1400" dirty="0" smtClean="0"/>
              <a:t>щодня йшов дощ. Ми вигадували казки про </a:t>
            </a:r>
          </a:p>
          <a:p>
            <a:r>
              <a:rPr lang="uk-UA" sz="1400" dirty="0" smtClean="0"/>
              <a:t>жахливих і небезпечних чудовиськ, які хова-</a:t>
            </a:r>
          </a:p>
          <a:p>
            <a:r>
              <a:rPr lang="uk-UA" sz="1400" dirty="0" err="1" smtClean="0"/>
              <a:t>ються</a:t>
            </a:r>
            <a:r>
              <a:rPr lang="uk-UA" sz="1400" dirty="0" smtClean="0"/>
              <a:t> під кораблем і готові нас проковтнути. Хвилі ставали все вищими, корабель все </a:t>
            </a:r>
          </a:p>
          <a:p>
            <a:r>
              <a:rPr lang="uk-UA" sz="1400" dirty="0" smtClean="0"/>
              <a:t>більше хитало. Здавалося, морю немає кін-</a:t>
            </a:r>
          </a:p>
          <a:p>
            <a:r>
              <a:rPr lang="uk-UA" sz="1400" dirty="0" smtClean="0"/>
              <a:t>ця і краю.</a:t>
            </a:r>
          </a:p>
          <a:p>
            <a:r>
              <a:rPr lang="uk-UA" sz="1400" dirty="0" smtClean="0"/>
              <a:t>Ми розповідали й інші казки — про країну, </a:t>
            </a:r>
          </a:p>
          <a:p>
            <a:r>
              <a:rPr lang="uk-UA" sz="1400" dirty="0" smtClean="0"/>
              <a:t>куди пливемо. Великі зелені ліси, повні </a:t>
            </a:r>
          </a:p>
          <a:p>
            <a:r>
              <a:rPr lang="uk-UA" sz="1400" dirty="0" smtClean="0"/>
              <a:t>добрих фей, які чарують, щоб припинити </a:t>
            </a:r>
          </a:p>
          <a:p>
            <a:r>
              <a:rPr lang="uk-UA" sz="1400" dirty="0" smtClean="0"/>
              <a:t>війну.</a:t>
            </a:r>
            <a:endParaRPr lang="uk-UA" sz="1400" dirty="0"/>
          </a:p>
        </p:txBody>
      </p:sp>
    </p:spTree>
    <p:extLst>
      <p:ext uri="{BB962C8B-B14F-4D97-AF65-F5344CB8AC3E}">
        <p14:creationId xmlns:p14="http://schemas.microsoft.com/office/powerpoint/2010/main" val="34908328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51470"/>
            <a:ext cx="4648200" cy="34956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32040" y="195486"/>
            <a:ext cx="37444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Коли зійшло сонце, ми вперше за багато </a:t>
            </a:r>
          </a:p>
          <a:p>
            <a:r>
              <a:rPr lang="uk-UA" sz="1400" dirty="0" smtClean="0"/>
              <a:t>днів побачили землю.</a:t>
            </a:r>
          </a:p>
          <a:p>
            <a:r>
              <a:rPr lang="uk-UA" sz="1400" dirty="0" smtClean="0"/>
              <a:t>Корабель тихенько гойдався на хвилях. </a:t>
            </a:r>
          </a:p>
          <a:p>
            <a:r>
              <a:rPr lang="uk-UA" sz="1400" dirty="0" smtClean="0"/>
              <a:t>Мама сказала, що нам дуже поталанило, </a:t>
            </a:r>
          </a:p>
          <a:p>
            <a:r>
              <a:rPr lang="uk-UA" sz="1400" dirty="0" smtClean="0"/>
              <a:t>бо ми досі разом. </a:t>
            </a:r>
          </a:p>
          <a:p>
            <a:r>
              <a:rPr lang="uk-UA" sz="1400" dirty="0" smtClean="0"/>
              <a:t>«Це те місце, де ми будемо у безпеці?» — запитали ми. «Воно близько», — сказала мама зі змученою посмішкою.</a:t>
            </a:r>
            <a:endParaRPr lang="uk-UA" sz="1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088" y="2139702"/>
            <a:ext cx="3028950" cy="166687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39552" y="3795886"/>
            <a:ext cx="68407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400" dirty="0" smtClean="0">
                <a:latin typeface="Roboto-Regular"/>
              </a:rPr>
              <a:t>Чи в безпеці тепер сім'я?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400" dirty="0" smtClean="0">
                <a:latin typeface="Roboto-Regular"/>
              </a:rPr>
              <a:t>Що символізує маяк?</a:t>
            </a:r>
          </a:p>
        </p:txBody>
      </p:sp>
    </p:spTree>
    <p:extLst>
      <p:ext uri="{BB962C8B-B14F-4D97-AF65-F5344CB8AC3E}">
        <p14:creationId xmlns:p14="http://schemas.microsoft.com/office/powerpoint/2010/main" val="10662217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195486"/>
            <a:ext cx="9073008" cy="355661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5536" y="987574"/>
            <a:ext cx="8568952" cy="276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1200" dirty="0" smtClean="0">
                <a:latin typeface="Roboto-Regular"/>
              </a:rPr>
              <a:t>Ми їхали багато днів і ночей, перетнули багато кордонів. З поїзда я бачила пташок, які, здавалося, летіли за нами.</a:t>
            </a:r>
            <a:endParaRPr lang="uk-UA" sz="1200" dirty="0"/>
          </a:p>
        </p:txBody>
      </p:sp>
    </p:spTree>
    <p:extLst>
      <p:ext uri="{BB962C8B-B14F-4D97-AF65-F5344CB8AC3E}">
        <p14:creationId xmlns:p14="http://schemas.microsoft.com/office/powerpoint/2010/main" val="8289204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339752" y="3795886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 smtClean="0"/>
              <a:t>Франческа</a:t>
            </a:r>
            <a:r>
              <a:rPr lang="uk-UA" dirty="0" smtClean="0"/>
              <a:t> Санна, італійська письменниця </a:t>
            </a:r>
          </a:p>
          <a:p>
            <a:r>
              <a:rPr lang="uk-UA" dirty="0" smtClean="0"/>
              <a:t>й художниця. Зараз живе у Швейцарії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483518"/>
            <a:ext cx="72294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1258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3" y="25646"/>
            <a:ext cx="9172208" cy="348220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0" y="411510"/>
            <a:ext cx="3816424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200" dirty="0" smtClean="0"/>
              <a:t>Вони мігрували — як і ми.</a:t>
            </a:r>
          </a:p>
          <a:p>
            <a:r>
              <a:rPr lang="uk-UA" sz="1200" dirty="0" smtClean="0"/>
              <a:t>Їхня мандрівка була теж довга, але вони не мали </a:t>
            </a:r>
          </a:p>
          <a:p>
            <a:r>
              <a:rPr lang="uk-UA" sz="1200" dirty="0" smtClean="0"/>
              <a:t>Перетинати жодних кордонів. Я сподіваюся, що </a:t>
            </a:r>
          </a:p>
          <a:p>
            <a:r>
              <a:rPr lang="uk-UA" sz="1200" dirty="0" smtClean="0"/>
              <a:t>одного дня ми, як і ці пташки, знайдемо новий дім. Дім, у якому ми будемо в безпеці — і наша історія почнеться знову.</a:t>
            </a:r>
            <a:endParaRPr lang="uk-UA" sz="1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3795886"/>
            <a:ext cx="68407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400" dirty="0" smtClean="0">
                <a:latin typeface="Roboto-Regular"/>
              </a:rPr>
              <a:t>Що означає «мігрували»?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400" dirty="0" smtClean="0">
                <a:latin typeface="Roboto-Regular"/>
              </a:rPr>
              <a:t>Чому авторка зобразила сім'ю на птахові?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400" dirty="0" smtClean="0">
                <a:latin typeface="Roboto-Regular"/>
              </a:rPr>
              <a:t>Чи подобається вам такий фінал оповідання?</a:t>
            </a:r>
          </a:p>
        </p:txBody>
      </p:sp>
    </p:spTree>
    <p:extLst>
      <p:ext uri="{BB962C8B-B14F-4D97-AF65-F5344CB8AC3E}">
        <p14:creationId xmlns:p14="http://schemas.microsoft.com/office/powerpoint/2010/main" val="22804402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123478"/>
            <a:ext cx="3621385" cy="4878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0951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67308" y="551362"/>
            <a:ext cx="4082855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передбачати зміст тексту </a:t>
            </a:r>
            <a:endParaRPr lang="uk-UA" dirty="0" smtClean="0"/>
          </a:p>
          <a:p>
            <a:pPr lvl="0"/>
            <a:r>
              <a:rPr lang="uk-UA" dirty="0" smtClean="0"/>
              <a:t>за </a:t>
            </a:r>
            <a:r>
              <a:rPr lang="uk-UA" dirty="0"/>
              <a:t>обкладинкою.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87887" y="1697337"/>
            <a:ext cx="4275127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уважно читати, звертати </a:t>
            </a:r>
            <a:endParaRPr lang="uk-UA" dirty="0" smtClean="0"/>
          </a:p>
          <a:p>
            <a:pPr lvl="0"/>
            <a:r>
              <a:rPr lang="uk-UA" dirty="0" smtClean="0"/>
              <a:t>увагу </a:t>
            </a:r>
            <a:r>
              <a:rPr lang="uk-UA" dirty="0"/>
              <a:t>на деталі.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66153" y="2660208"/>
            <a:ext cx="4274704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ставити себе на місце </a:t>
            </a:r>
            <a:endParaRPr lang="uk-UA" dirty="0" smtClean="0"/>
          </a:p>
          <a:p>
            <a:pPr lvl="0"/>
            <a:r>
              <a:rPr lang="uk-UA" dirty="0" smtClean="0"/>
              <a:t>іншого</a:t>
            </a:r>
            <a:r>
              <a:rPr lang="uk-UA" dirty="0"/>
              <a:t>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45046" y="3795498"/>
            <a:ext cx="3909639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відповідати на запитання за текстом.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</a:rPr>
              <a:t>Перевіряю себе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46471"/>
            <a:ext cx="6467053" cy="5073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6510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52" y="51470"/>
            <a:ext cx="9037003" cy="33843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7584" y="195486"/>
            <a:ext cx="3672408" cy="7386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Я жила з сім’єю в місті біля моря. Щоліта ми тижнями відпочивали на узбережжі, </a:t>
            </a:r>
          </a:p>
          <a:p>
            <a:r>
              <a:rPr lang="uk-UA" sz="1400" dirty="0" smtClean="0"/>
              <a:t>але ми ніколи більше туди не поїдемо.</a:t>
            </a:r>
            <a:endParaRPr lang="uk-UA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3507854"/>
            <a:ext cx="6408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200" dirty="0" smtClean="0"/>
              <a:t>Як ви гадаєте, чи щаслива була сім'я на узбережжі?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200" dirty="0" smtClean="0"/>
              <a:t>Хто є оповідачем?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200" dirty="0" smtClean="0"/>
              <a:t>Що може трапитися далі?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200" dirty="0" smtClean="0"/>
              <a:t>Чому море таке чорне?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130066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242"/>
            <a:ext cx="9081514" cy="333959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</p:pic>
      <p:sp>
        <p:nvSpPr>
          <p:cNvPr id="3" name="TextBox 2"/>
          <p:cNvSpPr txBox="1"/>
          <p:nvPr/>
        </p:nvSpPr>
        <p:spPr>
          <a:xfrm>
            <a:off x="5868144" y="1347614"/>
            <a:ext cx="2952328" cy="73866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1400" dirty="0" smtClean="0">
                <a:solidFill>
                  <a:schemeClr val="bg1"/>
                </a:solidFill>
              </a:rPr>
              <a:t>Торік наше життя змінилося. </a:t>
            </a:r>
          </a:p>
          <a:p>
            <a:r>
              <a:rPr lang="uk-UA" sz="1400" dirty="0" smtClean="0">
                <a:solidFill>
                  <a:schemeClr val="bg1"/>
                </a:solidFill>
              </a:rPr>
              <a:t>Почалася війна. Скоро настав </a:t>
            </a:r>
          </a:p>
          <a:p>
            <a:r>
              <a:rPr lang="uk-UA" sz="1400" dirty="0" smtClean="0">
                <a:solidFill>
                  <a:schemeClr val="bg1"/>
                </a:solidFill>
              </a:rPr>
              <a:t>суцільний хаос.</a:t>
            </a:r>
            <a:endParaRPr lang="uk-UA" sz="14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3507854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200" dirty="0" smtClean="0"/>
              <a:t>Що трапилося?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200" dirty="0" smtClean="0"/>
              <a:t>Що означає слово «хаос»?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200" dirty="0" smtClean="0"/>
              <a:t>Чиї руки зображено?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624425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20" y="-687"/>
            <a:ext cx="9106976" cy="336383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87624" y="1419622"/>
            <a:ext cx="3384376" cy="52322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</a:rPr>
              <a:t>Одного дня </a:t>
            </a:r>
            <a:r>
              <a:rPr lang="ru-RU" sz="1400" dirty="0" err="1">
                <a:solidFill>
                  <a:schemeClr val="bg1"/>
                </a:solidFill>
              </a:rPr>
              <a:t>війна</a:t>
            </a:r>
            <a:r>
              <a:rPr lang="ru-RU" sz="1400" dirty="0">
                <a:solidFill>
                  <a:schemeClr val="bg1"/>
                </a:solidFill>
              </a:rPr>
              <a:t> забрала </a:t>
            </a:r>
            <a:r>
              <a:rPr lang="ru-RU" sz="1400" dirty="0" err="1">
                <a:solidFill>
                  <a:schemeClr val="bg1"/>
                </a:solidFill>
              </a:rPr>
              <a:t>мого</a:t>
            </a:r>
            <a:r>
              <a:rPr lang="ru-RU" sz="1400" dirty="0">
                <a:solidFill>
                  <a:schemeClr val="bg1"/>
                </a:solidFill>
              </a:rPr>
              <a:t> тата</a:t>
            </a:r>
            <a:r>
              <a:rPr lang="ru-RU" sz="1400" dirty="0" smtClean="0">
                <a:solidFill>
                  <a:schemeClr val="bg1"/>
                </a:solidFill>
              </a:rPr>
              <a:t>.</a:t>
            </a:r>
          </a:p>
          <a:p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3507854"/>
            <a:ext cx="64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200" dirty="0" smtClean="0"/>
              <a:t>Що зображено?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200" dirty="0" smtClean="0"/>
              <a:t>Що означає це речення?</a:t>
            </a:r>
          </a:p>
        </p:txBody>
      </p:sp>
    </p:spTree>
    <p:extLst>
      <p:ext uri="{BB962C8B-B14F-4D97-AF65-F5344CB8AC3E}">
        <p14:creationId xmlns:p14="http://schemas.microsoft.com/office/powerpoint/2010/main" val="3327011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0"/>
            <a:ext cx="6638925" cy="49434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948263" y="3507854"/>
            <a:ext cx="21725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200" dirty="0" smtClean="0"/>
              <a:t>Чим відрізняються два </a:t>
            </a:r>
          </a:p>
          <a:p>
            <a:r>
              <a:rPr lang="uk-UA" sz="1200" dirty="0" smtClean="0"/>
              <a:t>зображення сім'ї?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sz="1200" dirty="0" smtClean="0"/>
              <a:t>Що це за чорні руки?</a:t>
            </a:r>
          </a:p>
          <a:p>
            <a:endParaRPr lang="uk-UA" sz="12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020272" y="339502"/>
            <a:ext cx="194421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Відтоді життя</a:t>
            </a:r>
          </a:p>
          <a:p>
            <a:r>
              <a:rPr lang="uk-UA" sz="1400" dirty="0" smtClean="0"/>
              <a:t>ставало чимраз </a:t>
            </a:r>
          </a:p>
          <a:p>
            <a:r>
              <a:rPr lang="uk-UA" sz="1400" dirty="0" smtClean="0"/>
              <a:t>похмурішим, а мама дедалі більше </a:t>
            </a:r>
          </a:p>
          <a:p>
            <a:r>
              <a:rPr lang="uk-UA" sz="1400" dirty="0" smtClean="0"/>
              <a:t>сумувала.</a:t>
            </a:r>
            <a:endParaRPr lang="uk-UA" sz="1400" dirty="0"/>
          </a:p>
        </p:txBody>
      </p:sp>
    </p:spTree>
    <p:extLst>
      <p:ext uri="{BB962C8B-B14F-4D97-AF65-F5344CB8AC3E}">
        <p14:creationId xmlns:p14="http://schemas.microsoft.com/office/powerpoint/2010/main" val="1944190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3" y="0"/>
            <a:ext cx="8922265" cy="33638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81296" y="123478"/>
            <a:ext cx="4248472" cy="160043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Якось хтось із маминих друзів сказав, що багато людей від’їжджають. Вони спробують потрапити до інших країн — далеко-далеко. </a:t>
            </a:r>
          </a:p>
          <a:p>
            <a:r>
              <a:rPr lang="uk-UA" sz="1400" dirty="0" smtClean="0"/>
              <a:t>«Що це за місце?» — запитали ми у мами.</a:t>
            </a:r>
          </a:p>
          <a:p>
            <a:r>
              <a:rPr lang="uk-UA" sz="1400" dirty="0" smtClean="0"/>
              <a:t>Вона показала фото дивного міста, </a:t>
            </a:r>
          </a:p>
          <a:p>
            <a:r>
              <a:rPr lang="uk-UA" sz="1400" dirty="0" smtClean="0"/>
              <a:t>дивного лісу і дивних звірів.</a:t>
            </a:r>
          </a:p>
          <a:p>
            <a:r>
              <a:rPr lang="uk-UA" sz="1400" dirty="0" smtClean="0"/>
              <a:t>— Поїдемо туди і ніколи не боятимемось.</a:t>
            </a:r>
            <a:endParaRPr lang="uk-UA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3651870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200" dirty="0" smtClean="0"/>
              <a:t>Мама героїні з подругою говорять про втечу в іншу країну. Чому художниця використала світлі фарби для гір?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sz="1200" dirty="0" smtClean="0"/>
              <a:t>Чому ми не бачимо </a:t>
            </a:r>
            <a:r>
              <a:rPr lang="uk-UA" sz="1200" dirty="0" err="1" smtClean="0"/>
              <a:t>облич</a:t>
            </a:r>
            <a:r>
              <a:rPr lang="uk-UA" sz="1200" dirty="0" smtClean="0"/>
              <a:t> людей, які тікають?</a:t>
            </a:r>
          </a:p>
          <a:p>
            <a:endParaRPr lang="uk-UA" sz="1200" dirty="0" smtClean="0"/>
          </a:p>
        </p:txBody>
      </p:sp>
    </p:spTree>
    <p:extLst>
      <p:ext uri="{BB962C8B-B14F-4D97-AF65-F5344CB8AC3E}">
        <p14:creationId xmlns:p14="http://schemas.microsoft.com/office/powerpoint/2010/main" val="5299580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139"/>
            <a:ext cx="9036496" cy="33626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4048" y="483518"/>
            <a:ext cx="3744416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Ми не хотіли їхати, але мама сказала, що це буде чудова пригода. Візьмемо </a:t>
            </a:r>
          </a:p>
          <a:p>
            <a:r>
              <a:rPr lang="uk-UA" sz="1400" dirty="0" smtClean="0"/>
              <a:t>найнеобхідніше і з усіма попрощаємося.</a:t>
            </a:r>
          </a:p>
          <a:p>
            <a:endParaRPr lang="uk-UA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3651870"/>
            <a:ext cx="4104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200" dirty="0" smtClean="0"/>
              <a:t>Як ви думаєте, що відчуває мама, пакуючи речі?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sz="1200" dirty="0" smtClean="0"/>
              <a:t>Що відчувають діти?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sz="1200" dirty="0" smtClean="0"/>
              <a:t>Чому мама сказала, що це буде чудова пригода?</a:t>
            </a:r>
          </a:p>
          <a:p>
            <a:endParaRPr lang="uk-UA" sz="1200" dirty="0" smtClean="0"/>
          </a:p>
        </p:txBody>
      </p:sp>
    </p:spTree>
    <p:extLst>
      <p:ext uri="{BB962C8B-B14F-4D97-AF65-F5344CB8AC3E}">
        <p14:creationId xmlns:p14="http://schemas.microsoft.com/office/powerpoint/2010/main" val="1098332803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6547</TotalTime>
  <Words>805</Words>
  <Application>Microsoft Office PowerPoint</Application>
  <PresentationFormat>Экран (16:9)</PresentationFormat>
  <Paragraphs>113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맑은 고딕</vt:lpstr>
      <vt:lpstr>Arial</vt:lpstr>
      <vt:lpstr>Arial Black</vt:lpstr>
      <vt:lpstr>Arial Unicode MS</vt:lpstr>
      <vt:lpstr>Roboto-Regular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205</cp:revision>
  <dcterms:created xsi:type="dcterms:W3CDTF">2016-12-05T23:26:54Z</dcterms:created>
  <dcterms:modified xsi:type="dcterms:W3CDTF">2021-04-04T20:57:27Z</dcterms:modified>
</cp:coreProperties>
</file>