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5"/>
  </p:notesMasterIdLst>
  <p:handoutMasterIdLst>
    <p:handoutMasterId r:id="rId16"/>
  </p:handoutMasterIdLst>
  <p:sldIdLst>
    <p:sldId id="299" r:id="rId4"/>
    <p:sldId id="300" r:id="rId5"/>
    <p:sldId id="306" r:id="rId6"/>
    <p:sldId id="303" r:id="rId7"/>
    <p:sldId id="307" r:id="rId8"/>
    <p:sldId id="308" r:id="rId9"/>
    <p:sldId id="309" r:id="rId10"/>
    <p:sldId id="310" r:id="rId11"/>
    <p:sldId id="311" r:id="rId12"/>
    <p:sldId id="312" r:id="rId13"/>
    <p:sldId id="292" r:id="rId14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>
        <p:scale>
          <a:sx n="100" d="100"/>
          <a:sy n="100" d="100"/>
        </p:scale>
        <p:origin x="1128" y="31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2020-11-28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2020-11-28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Транспортування </a:t>
            </a:r>
          </a:p>
          <a:p>
            <a:r>
              <a:rPr lang="uk-UA" b="1" dirty="0" smtClean="0"/>
              <a:t>колись і тепер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517085"/>
            <a:ext cx="4572000" cy="4109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467545" y="411510"/>
            <a:ext cx="2160240" cy="39172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43808" y="411510"/>
            <a:ext cx="60486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До ХІХ ст. майже всі транспортні засоби та їх частини </a:t>
            </a:r>
            <a:endParaRPr lang="uk-UA" dirty="0" smtClean="0"/>
          </a:p>
          <a:p>
            <a:r>
              <a:rPr lang="uk-UA" dirty="0" smtClean="0"/>
              <a:t>(</a:t>
            </a:r>
            <a:r>
              <a:rPr lang="uk-UA" dirty="0"/>
              <a:t>вози, сани, колеса) виготовлялися із дерева </a:t>
            </a:r>
            <a:r>
              <a:rPr lang="uk-UA" dirty="0" smtClean="0"/>
              <a:t>майстра-ми</a:t>
            </a:r>
            <a:r>
              <a:rPr lang="uk-UA" dirty="0"/>
              <a:t>, яких називали </a:t>
            </a:r>
            <a:r>
              <a:rPr lang="uk-UA" b="1" dirty="0" err="1"/>
              <a:t>стельмахи</a:t>
            </a:r>
            <a:r>
              <a:rPr lang="uk-UA" dirty="0"/>
              <a:t>. Пізніше </a:t>
            </a:r>
            <a:r>
              <a:rPr lang="uk-UA" dirty="0" smtClean="0"/>
              <a:t>з’явилися </a:t>
            </a:r>
            <a:r>
              <a:rPr lang="uk-UA" dirty="0" err="1" smtClean="0"/>
              <a:t>тран-спортні</a:t>
            </a:r>
            <a:r>
              <a:rPr lang="uk-UA" dirty="0" smtClean="0"/>
              <a:t> </a:t>
            </a:r>
            <a:r>
              <a:rPr lang="uk-UA" dirty="0"/>
              <a:t>засоби, виготовлені з металевими деталями. У музеї можна побачити </a:t>
            </a:r>
            <a:r>
              <a:rPr lang="uk-UA" dirty="0" err="1"/>
              <a:t>стельмахову</a:t>
            </a:r>
            <a:r>
              <a:rPr lang="uk-UA" dirty="0"/>
              <a:t> майстерню та </a:t>
            </a:r>
            <a:endParaRPr lang="uk-UA" dirty="0" smtClean="0"/>
          </a:p>
          <a:p>
            <a:r>
              <a:rPr lang="uk-UA" dirty="0" smtClean="0"/>
              <a:t>кузню</a:t>
            </a:r>
            <a:r>
              <a:rPr lang="uk-UA" dirty="0"/>
              <a:t>, ознайомитися з технологією виробництва возів та саней від найпростіших конструкцій. </a:t>
            </a:r>
            <a:endParaRPr lang="ru-RU" dirty="0"/>
          </a:p>
          <a:p>
            <a:r>
              <a:rPr lang="uk-UA" dirty="0"/>
              <a:t>У музеї представлені фрагменти різних видів доріг </a:t>
            </a:r>
            <a:endParaRPr lang="uk-UA" dirty="0" smtClean="0"/>
          </a:p>
          <a:p>
            <a:r>
              <a:rPr lang="uk-UA" dirty="0" smtClean="0"/>
              <a:t>(ґрунтова, </a:t>
            </a:r>
            <a:r>
              <a:rPr lang="uk-UA" dirty="0"/>
              <a:t>дерев'яний настил, бруківка).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3013153"/>
            <a:ext cx="2730680" cy="181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987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32348" y="545613"/>
            <a:ext cx="4082856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що таке транспорт і </a:t>
            </a:r>
            <a:endParaRPr lang="uk-UA" dirty="0" smtClean="0"/>
          </a:p>
          <a:p>
            <a:pPr lvl="0"/>
            <a:r>
              <a:rPr lang="uk-UA" dirty="0" smtClean="0"/>
              <a:t>транспортування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00229" y="1676553"/>
            <a:ext cx="442076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описати різні види </a:t>
            </a:r>
            <a:endParaRPr lang="uk-UA" dirty="0" smtClean="0"/>
          </a:p>
          <a:p>
            <a:pPr lvl="0"/>
            <a:r>
              <a:rPr lang="uk-UA" dirty="0" smtClean="0"/>
              <a:t>транспорту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81309" y="2608083"/>
            <a:ext cx="4283252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порівнювати різні види </a:t>
            </a:r>
            <a:endParaRPr lang="uk-UA" dirty="0" smtClean="0"/>
          </a:p>
          <a:p>
            <a:pPr lvl="0"/>
            <a:r>
              <a:rPr lang="uk-UA" dirty="0" smtClean="0"/>
              <a:t>транспорту </a:t>
            </a:r>
            <a:r>
              <a:rPr lang="uk-UA" dirty="0"/>
              <a:t>за допомогою діаграми </a:t>
            </a:r>
            <a:endParaRPr lang="uk-UA" dirty="0" smtClean="0"/>
          </a:p>
          <a:p>
            <a:pPr lvl="0"/>
            <a:r>
              <a:rPr lang="uk-UA" dirty="0" smtClean="0"/>
              <a:t>Венна.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93173" y="3793595"/>
            <a:ext cx="4002583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складати схеми.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87261" y="835642"/>
            <a:ext cx="3317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Що таке транспорт і транспортування?</a:t>
            </a:r>
            <a:endParaRPr lang="uk-UA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621344" y="2808260"/>
            <a:ext cx="2968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ko-KR" sz="2400" b="1" dirty="0"/>
              <a:t>Порівнюємо транспорт</a:t>
            </a:r>
            <a:endParaRPr lang="ko-KR" altLang="en-US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586814" y="2670175"/>
            <a:ext cx="33056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Який транспорт </a:t>
            </a:r>
          </a:p>
          <a:p>
            <a:r>
              <a:rPr lang="uk-UA" sz="2400" b="1" dirty="0" smtClean="0"/>
              <a:t>використовували </a:t>
            </a:r>
          </a:p>
          <a:p>
            <a:r>
              <a:rPr lang="uk-UA" sz="2400" b="1" dirty="0" smtClean="0"/>
              <a:t>українці в давнину?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724128" y="840774"/>
            <a:ext cx="3779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Класифікуємо види </a:t>
            </a:r>
          </a:p>
          <a:p>
            <a:r>
              <a:rPr lang="uk-UA" sz="2400" b="1" dirty="0" smtClean="0"/>
              <a:t>транспорту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uk-UA" altLang="ko-KR" dirty="0" smtClean="0"/>
              <a:t>Знайомимося з темою місяця</a:t>
            </a:r>
            <a:endParaRPr lang="ko-KR" alt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843558"/>
            <a:ext cx="5907757" cy="36315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23728" y="3651870"/>
            <a:ext cx="3960440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3198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80528" y="555526"/>
            <a:ext cx="5493506" cy="328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Тра́нспорт</a:t>
            </a:r>
            <a:r>
              <a:rPr lang="uk-UA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(від лат. </a:t>
            </a:r>
            <a:r>
              <a:rPr lang="de-DE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uk-UA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ransportare</a:t>
            </a: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marL="914400">
              <a:lnSpc>
                <a:spcPct val="115000"/>
              </a:lnSpc>
              <a:spcAft>
                <a:spcPts val="1000"/>
              </a:spcAft>
            </a:pPr>
            <a:r>
              <a:rPr lang="uk-UA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</a:t>
            </a: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через 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uk-UA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portare</a:t>
            </a: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endParaRPr lang="uk-UA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>
              <a:lnSpc>
                <a:spcPct val="115000"/>
              </a:lnSpc>
              <a:spcAft>
                <a:spcPts val="1000"/>
              </a:spcAft>
            </a:pP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носити) 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сукупність 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засобів, </a:t>
            </a:r>
            <a:endParaRPr lang="uk-UA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>
              <a:lnSpc>
                <a:spcPct val="115000"/>
              </a:lnSpc>
              <a:spcAft>
                <a:spcPts val="1000"/>
              </a:spcAft>
            </a:pP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призначених для переміщення </a:t>
            </a:r>
          </a:p>
          <a:p>
            <a:pPr marL="914400">
              <a:lnSpc>
                <a:spcPct val="115000"/>
              </a:lnSpc>
              <a:spcAft>
                <a:spcPts val="1000"/>
              </a:spcAft>
            </a:pP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людей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вантажів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сигналів та </a:t>
            </a:r>
            <a:endParaRPr lang="uk-UA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>
              <a:lnSpc>
                <a:spcPct val="115000"/>
              </a:lnSpc>
              <a:spcAft>
                <a:spcPts val="1000"/>
              </a:spcAft>
            </a:pP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інформації 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 одного місця в інше.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390" y="791619"/>
            <a:ext cx="3741610" cy="255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45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2571">
            <a:off x="754499" y="638140"/>
            <a:ext cx="3355871" cy="33558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74922">
            <a:off x="3561248" y="504842"/>
            <a:ext cx="3010812" cy="25806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90041">
            <a:off x="6673282" y="1806987"/>
            <a:ext cx="1897757" cy="26501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19" y="148924"/>
            <a:ext cx="1499921" cy="14999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0331" y="2571750"/>
            <a:ext cx="2636956" cy="1886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022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899754"/>
            <a:ext cx="7488832" cy="260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Портфе́ль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від </a:t>
            </a:r>
            <a:r>
              <a:rPr lang="uk-UA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фр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fr-F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porte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— несу, </a:t>
            </a:r>
            <a:r>
              <a:rPr lang="fr-F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feuilles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(</a:t>
            </a:r>
            <a:r>
              <a:rPr lang="uk-UA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фьой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— аркуші паперу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Портфо</a:t>
            </a:r>
            <a:r>
              <a:rPr lang="uk-UA" sz="2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́</a:t>
            </a:r>
            <a:r>
              <a:rPr lang="uk-UA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ліо</a:t>
            </a:r>
            <a:r>
              <a:rPr lang="uk-UA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від лат. </a:t>
            </a:r>
            <a:r>
              <a:rPr lang="uk-UA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portare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— носити  + </a:t>
            </a:r>
            <a:r>
              <a:rPr lang="uk-UA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folio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—</a:t>
            </a:r>
            <a:r>
              <a:rPr lang="uk-UA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аркуш паперу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Портмоне</a:t>
            </a:r>
            <a:r>
              <a:rPr lang="uk-UA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́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від </a:t>
            </a:r>
            <a:r>
              <a:rPr lang="uk-UA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фр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uk-UA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фр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fr-F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porte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— несу, </a:t>
            </a:r>
            <a:r>
              <a:rPr lang="uk-UA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monnaie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— гроші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Телепортація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(фант.) від </a:t>
            </a:r>
            <a:r>
              <a:rPr lang="uk-UA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давньогр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uk-UA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теле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uk-UA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τῆλε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—</a:t>
            </a:r>
            <a:r>
              <a:rPr lang="uk-UA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далеко» і </a:t>
            </a:r>
            <a:endParaRPr lang="uk-UA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лат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uk-UA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portare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—</a:t>
            </a:r>
            <a:r>
              <a:rPr lang="uk-UA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носити (миттєве переміщення </a:t>
            </a:r>
            <a:r>
              <a:rPr lang="uk-UA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об'єкта 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 одного місця в інше).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52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517085"/>
            <a:ext cx="4572000" cy="4109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41" y="756886"/>
            <a:ext cx="7833575" cy="293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85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517085"/>
            <a:ext cx="4572000" cy="4109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79840"/>
            <a:ext cx="2808312" cy="5507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автобус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автокран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автомобіль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авторефрижератор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бульдозер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велосипед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вертоліт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віз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водні таксі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дирижабль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екскаватор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карета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карета швидкої допомоги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uk-UA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279840"/>
            <a:ext cx="2160240" cy="4510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квадроцикл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контейнеровоз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корабель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коток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метро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мопед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мотоцикл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пожежна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пороми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приміські потяги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ракета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самокат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самоскид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23847" y="353194"/>
            <a:ext cx="2232248" cy="3575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сани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сигвей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снігоочисна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спортивне авто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таксі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трактор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трамвай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тролейбус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тролейбус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тягач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човен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9872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517085"/>
            <a:ext cx="4572000" cy="4109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67494"/>
            <a:ext cx="82089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kern="1800" dirty="0">
                <a:ea typeface="Times New Roman" panose="02020603050405020304" pitchFamily="18" charset="0"/>
                <a:cs typeface="Times New Roman" panose="02020603050405020304" pitchFamily="18" charset="0"/>
              </a:rPr>
              <a:t>Музей народного сухопутного транспорту</a:t>
            </a: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>
                <a:ea typeface="Times New Roman" panose="02020603050405020304" pitchFamily="18" charset="0"/>
                <a:cs typeface="Times New Roman" panose="02020603050405020304" pitchFamily="18" charset="0"/>
              </a:rPr>
              <a:t>Єдиний в Україні </a:t>
            </a:r>
            <a:r>
              <a:rPr lang="uk-UA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Музей народного сухопутного транспорту</a:t>
            </a:r>
            <a:r>
              <a:rPr lang="uk-UA" dirty="0">
                <a:ea typeface="Times New Roman" panose="02020603050405020304" pitchFamily="18" charset="0"/>
                <a:cs typeface="Times New Roman" panose="02020603050405020304" pitchFamily="18" charset="0"/>
              </a:rPr>
              <a:t> відкритий у Переяславі Хмельницькому в1993 р. </a:t>
            </a:r>
            <a:r>
              <a:rPr lang="uk-UA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uk-UA" dirty="0">
                <a:ea typeface="Times New Roman" panose="02020603050405020304" pitchFamily="18" charset="0"/>
                <a:cs typeface="Times New Roman" panose="02020603050405020304" pitchFamily="18" charset="0"/>
              </a:rPr>
              <a:t>павільйоні площею 440 </a:t>
            </a:r>
            <a:r>
              <a:rPr lang="uk-UA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кв</a:t>
            </a:r>
            <a:r>
              <a:rPr lang="uk-UA" dirty="0">
                <a:ea typeface="Times New Roman" panose="02020603050405020304" pitchFamily="18" charset="0"/>
                <a:cs typeface="Times New Roman" panose="02020603050405020304" pitchFamily="18" charset="0"/>
              </a:rPr>
              <a:t>. м. </a:t>
            </a:r>
            <a:endParaRPr lang="uk-UA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розміщено </a:t>
            </a:r>
            <a:r>
              <a:rPr lang="uk-UA" dirty="0">
                <a:ea typeface="Times New Roman" panose="02020603050405020304" pitchFamily="18" charset="0"/>
                <a:cs typeface="Times New Roman" panose="02020603050405020304" pitchFamily="18" charset="0"/>
              </a:rPr>
              <a:t>унікальну колекцію оригінальних сухопутних транспортних </a:t>
            </a:r>
            <a:endParaRPr lang="uk-UA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засобів</a:t>
            </a:r>
            <a:r>
              <a:rPr lang="uk-UA" dirty="0">
                <a:ea typeface="Times New Roman" panose="02020603050405020304" pitchFamily="18" charset="0"/>
                <a:cs typeface="Times New Roman" panose="02020603050405020304" pitchFamily="18" charset="0"/>
              </a:rPr>
              <a:t>, які </a:t>
            </a:r>
            <a:r>
              <a:rPr lang="uk-UA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показують </a:t>
            </a:r>
            <a:r>
              <a:rPr lang="uk-UA" dirty="0">
                <a:ea typeface="Times New Roman" panose="02020603050405020304" pitchFamily="18" charset="0"/>
                <a:cs typeface="Times New Roman" panose="02020603050405020304" pitchFamily="18" charset="0"/>
              </a:rPr>
              <a:t>розвиток транспорту Середньої Наддніпрянщини </a:t>
            </a:r>
            <a:endParaRPr lang="uk-UA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ХІХ </a:t>
            </a:r>
            <a:r>
              <a:rPr lang="uk-UA" dirty="0">
                <a:ea typeface="Times New Roman" panose="02020603050405020304" pitchFamily="18" charset="0"/>
                <a:cs typeface="Times New Roman" panose="02020603050405020304" pitchFamily="18" charset="0"/>
              </a:rPr>
              <a:t>– ХХ ст. ст.</a:t>
            </a: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>
                <a:ea typeface="Times New Roman" panose="02020603050405020304" pitchFamily="18" charset="0"/>
                <a:cs typeface="Times New Roman" panose="02020603050405020304" pitchFamily="18" charset="0"/>
              </a:rPr>
              <a:t>Музейне зібрання формувалося впродовж майже 40 років, у його фондах зберігається 1400 експонатів. У пошуках експонатів були обстежені </a:t>
            </a:r>
            <a:endParaRPr lang="uk-UA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Київська</a:t>
            </a:r>
            <a:r>
              <a:rPr lang="uk-UA" dirty="0">
                <a:ea typeface="Times New Roman" panose="02020603050405020304" pitchFamily="18" charset="0"/>
                <a:cs typeface="Times New Roman" panose="02020603050405020304" pitchFamily="18" charset="0"/>
              </a:rPr>
              <a:t>, Черкаська, Полтавська, Житомирська, Сумська, Запорізька, </a:t>
            </a:r>
            <a:endParaRPr lang="uk-UA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Чернігівська </a:t>
            </a:r>
            <a:r>
              <a:rPr lang="uk-UA" dirty="0">
                <a:ea typeface="Times New Roman" panose="02020603050405020304" pitchFamily="18" charset="0"/>
                <a:cs typeface="Times New Roman" panose="02020603050405020304" pitchFamily="18" charset="0"/>
              </a:rPr>
              <a:t>та інші області України.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541" y="3129816"/>
            <a:ext cx="3273889" cy="20136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3129816"/>
            <a:ext cx="3257060" cy="201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26539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</TotalTime>
  <Words>329</Words>
  <Application>Microsoft Office PowerPoint</Application>
  <PresentationFormat>Экран (16:9)</PresentationFormat>
  <Paragraphs>136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Malgun Gothic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135</cp:revision>
  <dcterms:created xsi:type="dcterms:W3CDTF">2016-12-05T23:26:54Z</dcterms:created>
  <dcterms:modified xsi:type="dcterms:W3CDTF">2020-11-28T21:52:22Z</dcterms:modified>
</cp:coreProperties>
</file>