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6"/>
  </p:notesMasterIdLst>
  <p:handoutMasterIdLst>
    <p:handoutMasterId r:id="rId17"/>
  </p:handoutMasterIdLst>
  <p:sldIdLst>
    <p:sldId id="299" r:id="rId4"/>
    <p:sldId id="300" r:id="rId5"/>
    <p:sldId id="313" r:id="rId6"/>
    <p:sldId id="306" r:id="rId7"/>
    <p:sldId id="314" r:id="rId8"/>
    <p:sldId id="315" r:id="rId9"/>
    <p:sldId id="316" r:id="rId10"/>
    <p:sldId id="317" r:id="rId11"/>
    <p:sldId id="319" r:id="rId12"/>
    <p:sldId id="307" r:id="rId13"/>
    <p:sldId id="318" r:id="rId14"/>
    <p:sldId id="292" r:id="rId15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771B"/>
    <a:srgbClr val="2A8663"/>
    <a:srgbClr val="FE51C2"/>
    <a:srgbClr val="D33530"/>
    <a:srgbClr val="FF62BC"/>
    <a:srgbClr val="FFF500"/>
    <a:srgbClr val="E663E2"/>
    <a:srgbClr val="F9AA4C"/>
    <a:srgbClr val="E6E6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82" autoAdjust="0"/>
    <p:restoredTop sz="94721" autoAdjust="0"/>
  </p:normalViewPr>
  <p:slideViewPr>
    <p:cSldViewPr>
      <p:cViewPr varScale="1">
        <p:scale>
          <a:sx n="114" d="100"/>
          <a:sy n="114" d="100"/>
        </p:scale>
        <p:origin x="738" y="9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2021-01-08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2021-01-08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3013237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4171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7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6.xml"/><Relationship Id="rId16" Type="http://schemas.openxmlformats.org/officeDocument/2006/relationships/slideLayout" Target="../slideLayouts/slideLayout20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4" r:id="rId3"/>
    <p:sldLayoutId id="2147483675" r:id="rId4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display?v=pme89xn2521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uk-UA" b="1" dirty="0" smtClean="0"/>
              <a:t>Які </a:t>
            </a:r>
            <a:r>
              <a:rPr lang="uk-UA" b="1" dirty="0"/>
              <a:t>тварини – </a:t>
            </a:r>
            <a:endParaRPr lang="uk-UA" b="1" dirty="0" smtClean="0"/>
          </a:p>
          <a:p>
            <a:r>
              <a:rPr lang="uk-UA" b="1" dirty="0" smtClean="0"/>
              <a:t>перші </a:t>
            </a:r>
            <a:r>
              <a:rPr lang="uk-UA" b="1" dirty="0"/>
              <a:t>жителі </a:t>
            </a:r>
            <a:endParaRPr lang="uk-UA" b="1" dirty="0" smtClean="0"/>
          </a:p>
          <a:p>
            <a:r>
              <a:rPr lang="uk-UA" b="1" dirty="0" smtClean="0"/>
              <a:t>суходолу</a:t>
            </a:r>
            <a:r>
              <a:rPr lang="uk-UA" b="1" dirty="0"/>
              <a:t>?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251520" y="4731990"/>
            <a:ext cx="4572000" cy="288032"/>
          </a:xfrm>
        </p:spPr>
        <p:txBody>
          <a:bodyPr/>
          <a:lstStyle/>
          <a:p>
            <a:r>
              <a:rPr lang="uk-UA" altLang="ko-KR" sz="1200" dirty="0"/>
              <a:t>До підручника «Я досліджую світ. 3 клас». </a:t>
            </a:r>
            <a:endParaRPr lang="uk-UA" altLang="ko-KR" sz="1200" dirty="0" smtClean="0"/>
          </a:p>
          <a:p>
            <a:r>
              <a:rPr lang="uk-UA" altLang="ko-KR" sz="1200" dirty="0" smtClean="0"/>
              <a:t>Видавництво </a:t>
            </a:r>
            <a:r>
              <a:rPr lang="uk-UA" altLang="ko-KR" sz="1200" dirty="0"/>
              <a:t>«Літера</a:t>
            </a:r>
            <a:r>
              <a:rPr lang="uk-UA" altLang="ko-KR" sz="1200" dirty="0" smtClean="0"/>
              <a:t>». </a:t>
            </a:r>
            <a:r>
              <a:rPr lang="en-US" altLang="ko-KR" sz="1200" dirty="0"/>
              <a:t>©</a:t>
            </a:r>
            <a:r>
              <a:rPr lang="uk-UA" altLang="ko-KR" sz="1200" dirty="0"/>
              <a:t> Іщенко О. Л., 2020</a:t>
            </a:r>
            <a:endParaRPr lang="ko-KR" altLang="en-US" sz="1200" dirty="0"/>
          </a:p>
        </p:txBody>
      </p:sp>
      <p:sp>
        <p:nvSpPr>
          <p:cNvPr id="5" name="Oval 4"/>
          <p:cNvSpPr/>
          <p:nvPr/>
        </p:nvSpPr>
        <p:spPr>
          <a:xfrm>
            <a:off x="3484565" y="2114550"/>
            <a:ext cx="914400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Rectangle 16"/>
          <p:cNvSpPr/>
          <p:nvPr/>
        </p:nvSpPr>
        <p:spPr>
          <a:xfrm rot="2700000">
            <a:off x="3750518" y="2228880"/>
            <a:ext cx="382495" cy="685741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20580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979712" y="339502"/>
            <a:ext cx="52565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EC771B"/>
                </a:solidFill>
              </a:rPr>
              <a:t>Знайдіть комаху за описом</a:t>
            </a:r>
            <a:endParaRPr lang="ru-RU" sz="2000" b="1" dirty="0">
              <a:solidFill>
                <a:srgbClr val="EC771B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8224" y="739612"/>
            <a:ext cx="2205483" cy="157843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39552" y="739612"/>
            <a:ext cx="6120680" cy="40472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b="1" dirty="0">
                <a:solidFill>
                  <a:srgbClr val="EC771B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ІІ</a:t>
            </a:r>
            <a:r>
              <a:rPr lang="uk-UA" b="1" dirty="0" smtClean="0">
                <a:solidFill>
                  <a:srgbClr val="EC771B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uk-UA" b="1" dirty="0" smtClean="0">
                <a:solidFill>
                  <a:srgbClr val="4F81B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uk-UA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Оси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— традиційна побутова назва комах кількох родин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жалки́х</a:t>
            </a: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комах (зазвичай чорно-жовтого забарвлення). Оси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можуть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жити як на самоті, так і колоніями. </a:t>
            </a:r>
            <a:r>
              <a:rPr lang="uk-UA" b="1" dirty="0">
                <a:solidFill>
                  <a:srgbClr val="4F81B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uk-UA" b="1" dirty="0" smtClean="0">
              <a:solidFill>
                <a:srgbClr val="4F81BD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Оси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використовують два способи захисту: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AutoNum type="arabicParenR"/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яскраве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попереджувальне забарвлення, що складається з поперечних жовтих і чорних смуг, які відлякують птахів,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AutoNum type="arabicParenR"/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ящірок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і дрібних ссавців. Вороги швидко </a:t>
            </a:r>
            <a:r>
              <a:rPr lang="uk-UA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вчаться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пов'язу</a:t>
            </a: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-вати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цей тип забарвлення з неприємним смаком здобичі і після декількох спроб дають осам спокій.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40228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979712" y="339502"/>
            <a:ext cx="52565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EC771B"/>
                </a:solidFill>
              </a:rPr>
              <a:t>Знайдіть комаху за описом</a:t>
            </a:r>
            <a:endParaRPr lang="ru-RU" sz="2000" b="1" dirty="0">
              <a:solidFill>
                <a:srgbClr val="EC771B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8971" y="768065"/>
            <a:ext cx="2914650" cy="208597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83568" y="739612"/>
            <a:ext cx="4608512" cy="3790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b="1" dirty="0">
                <a:solidFill>
                  <a:srgbClr val="EC771B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ІІІ</a:t>
            </a:r>
            <a:r>
              <a:rPr lang="uk-UA" b="1" dirty="0" smtClean="0">
                <a:solidFill>
                  <a:srgbClr val="EC771B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uk-UA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Гармонія </a:t>
            </a:r>
            <a:r>
              <a:rPr lang="uk-UA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азійська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або </a:t>
            </a:r>
            <a:r>
              <a:rPr lang="uk-UA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сонечко-арлекін,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має великі для сонечок розміри, 5,5-8,5 мм, і більш куполоподібну форму, ніж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європейські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види. Цей вид сонечка нерідко називають 19-крапковим сонечком.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«спині» в нього кілька рядів чорних цяток на рудому (від брудно-помаранчевого до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червоного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тлі. Забарвлення гармонії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надзвичайно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мінливе. Саме через мінливість вид </a:t>
            </a: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назвали «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сонечко-арлекін».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97332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797741" y="-1369850"/>
            <a:ext cx="93610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833744" y="1953955"/>
            <a:ext cx="864096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400229" y="445854"/>
            <a:ext cx="4082856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пояснити, чому хробака </a:t>
            </a:r>
            <a:r>
              <a:rPr lang="uk-UA" dirty="0" smtClean="0"/>
              <a:t>на-</a:t>
            </a:r>
          </a:p>
          <a:p>
            <a:pPr lvl="0"/>
            <a:r>
              <a:rPr lang="uk-UA" dirty="0" err="1" smtClean="0"/>
              <a:t>зивають</a:t>
            </a:r>
            <a:r>
              <a:rPr lang="uk-UA" dirty="0" smtClean="0"/>
              <a:t> </a:t>
            </a:r>
            <a:r>
              <a:rPr lang="uk-UA" dirty="0"/>
              <a:t>дощовим або земляним </a:t>
            </a:r>
            <a:endParaRPr lang="uk-UA" dirty="0" smtClean="0"/>
          </a:p>
          <a:p>
            <a:pPr lvl="0"/>
            <a:r>
              <a:rPr lang="uk-UA" dirty="0" smtClean="0"/>
              <a:t>черв’яком </a:t>
            </a:r>
            <a:r>
              <a:rPr lang="uk-UA" dirty="0"/>
              <a:t>або кільчастим черв’яком.</a:t>
            </a:r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49" name="TextBox 10"/>
          <p:cNvSpPr txBox="1"/>
          <p:nvPr/>
        </p:nvSpPr>
        <p:spPr bwMode="auto">
          <a:xfrm>
            <a:off x="4400229" y="1676553"/>
            <a:ext cx="4420769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розказати, яку користь </a:t>
            </a:r>
            <a:endParaRPr lang="uk-UA" dirty="0" smtClean="0"/>
          </a:p>
          <a:p>
            <a:pPr lvl="0"/>
            <a:r>
              <a:rPr lang="uk-UA" dirty="0" smtClean="0"/>
              <a:t>приносять </a:t>
            </a:r>
            <a:r>
              <a:rPr lang="uk-UA" dirty="0"/>
              <a:t>дощові черв’яки. </a:t>
            </a:r>
            <a:endParaRPr lang="ru-RU" dirty="0"/>
          </a:p>
        </p:txBody>
      </p:sp>
      <p:sp>
        <p:nvSpPr>
          <p:cNvPr id="52" name="TextBox 10"/>
          <p:cNvSpPr txBox="1"/>
          <p:nvPr/>
        </p:nvSpPr>
        <p:spPr bwMode="auto">
          <a:xfrm>
            <a:off x="4442857" y="2813956"/>
            <a:ext cx="4283252" cy="36933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вчуся складати паспорт тварини.</a:t>
            </a:r>
            <a:endParaRPr lang="ru-RU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384873" y="3734944"/>
            <a:ext cx="4002583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вмію порівнювати інформацію </a:t>
            </a:r>
            <a:endParaRPr lang="uk-UA" dirty="0" smtClean="0"/>
          </a:p>
          <a:p>
            <a:pPr lvl="0"/>
            <a:r>
              <a:rPr lang="uk-UA" dirty="0" smtClean="0"/>
              <a:t>з </a:t>
            </a:r>
            <a:r>
              <a:rPr lang="uk-UA" dirty="0"/>
              <a:t>кількох джерел.</a:t>
            </a:r>
            <a:endParaRPr lang="ru-RU" dirty="0"/>
          </a:p>
          <a:p>
            <a:pPr lvl="0"/>
            <a:endParaRPr lang="ru-RU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/>
              <a:t>Перевіряю себе</a:t>
            </a:r>
            <a:endParaRPr lang="ru-RU" dirty="0"/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753597" y="260808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94123" y="2665968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804625" y="905648"/>
            <a:ext cx="693414" cy="69341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Oval 4"/>
          <p:cNvSpPr/>
          <p:nvPr/>
        </p:nvSpPr>
        <p:spPr>
          <a:xfrm>
            <a:off x="677791" y="1030703"/>
            <a:ext cx="693414" cy="69341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Oval 5"/>
          <p:cNvSpPr/>
          <p:nvPr/>
        </p:nvSpPr>
        <p:spPr>
          <a:xfrm>
            <a:off x="693075" y="2733275"/>
            <a:ext cx="693414" cy="69341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Oval 7"/>
          <p:cNvSpPr/>
          <p:nvPr/>
        </p:nvSpPr>
        <p:spPr>
          <a:xfrm>
            <a:off x="4849012" y="2670175"/>
            <a:ext cx="693414" cy="69341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722178" y="1143418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66566" y="2851741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93400" y="1041986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93400" y="2838944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04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326817" y="936834"/>
            <a:ext cx="36170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Створю</a:t>
            </a:r>
            <a:r>
              <a:rPr lang="uk-UA" sz="2400" b="1" dirty="0" smtClean="0"/>
              <a:t>ємо карту </a:t>
            </a:r>
          </a:p>
          <a:p>
            <a:r>
              <a:rPr lang="uk-UA" sz="2400" b="1" dirty="0" smtClean="0"/>
              <a:t>понять</a:t>
            </a:r>
            <a:endParaRPr lang="uk-UA" sz="24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1487147" y="2733275"/>
            <a:ext cx="29689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altLang="ko-KR" sz="2400" b="1" dirty="0" smtClean="0"/>
              <a:t>Упізнаємо комаху за її описом</a:t>
            </a:r>
            <a:endParaRPr lang="ko-KR" altLang="en-US" sz="24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5586814" y="2651685"/>
            <a:ext cx="33056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Визначаємо </a:t>
            </a:r>
          </a:p>
          <a:p>
            <a:r>
              <a:rPr lang="uk-UA" sz="2400" b="1" dirty="0" smtClean="0"/>
              <a:t>головну думку </a:t>
            </a:r>
          </a:p>
          <a:p>
            <a:r>
              <a:rPr lang="uk-UA" sz="2400" b="1" dirty="0" smtClean="0"/>
              <a:t>абзацу</a:t>
            </a:r>
            <a:endParaRPr lang="uk-UA" sz="24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5724128" y="840774"/>
            <a:ext cx="37799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Дізнаємося </a:t>
            </a:r>
            <a:r>
              <a:rPr lang="uk-UA" sz="2400" b="1" dirty="0" smtClean="0"/>
              <a:t>більше </a:t>
            </a:r>
          </a:p>
          <a:p>
            <a:r>
              <a:rPr lang="uk-UA" sz="2400" b="1" dirty="0" smtClean="0"/>
              <a:t>користь і шкоду комах для людини</a:t>
            </a:r>
            <a:endParaRPr lang="ko-KR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14797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5576" y="483518"/>
            <a:ext cx="5493506" cy="492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err="1" smtClean="0">
                <a:solidFill>
                  <a:srgbClr val="EC771B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Повторюємо</a:t>
            </a:r>
            <a:endParaRPr lang="ru-RU" sz="2400" dirty="0">
              <a:solidFill>
                <a:srgbClr val="EC771B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2"/>
          <a:stretch>
            <a:fillRect/>
          </a:stretch>
        </p:blipFill>
        <p:spPr>
          <a:xfrm>
            <a:off x="1547664" y="1131590"/>
            <a:ext cx="2287503" cy="228623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067944" y="1275606"/>
            <a:ext cx="4572000" cy="646331"/>
          </a:xfrm>
          <a:prstGeom prst="rect">
            <a:avLst/>
          </a:prstGeom>
          <a:solidFill>
            <a:srgbClr val="EC771B"/>
          </a:solidFill>
        </p:spPr>
        <p:txBody>
          <a:bodyPr>
            <a:spAutoFit/>
          </a:bodyPr>
          <a:lstStyle/>
          <a:p>
            <a:r>
              <a:rPr lang="uk-UA" u="sng" dirty="0">
                <a:latin typeface="Calibri" panose="020F0502020204030204" pitchFamily="34" charset="0"/>
                <a:ea typeface="Calibri" panose="020F0502020204030204" pitchFamily="34" charset="0"/>
                <a:hlinkClick r:id="rId3"/>
              </a:rPr>
              <a:t>https://learningapps.org/display?v=pme89xn2521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0792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181632"/>
            <a:ext cx="9144000" cy="576064"/>
          </a:xfrm>
        </p:spPr>
        <p:txBody>
          <a:bodyPr/>
          <a:lstStyle/>
          <a:p>
            <a:r>
              <a:rPr lang="uk-UA" sz="2000" b="1" dirty="0" smtClean="0"/>
              <a:t>Комахи-паразити</a:t>
            </a:r>
            <a:endParaRPr lang="uk-UA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123728" y="3651870"/>
            <a:ext cx="3960440" cy="7200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3651870"/>
            <a:ext cx="540060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5868144" y="1059582"/>
            <a:ext cx="2880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Паразит</a:t>
            </a:r>
            <a:r>
              <a:rPr lang="uk-UA" dirty="0" smtClean="0"/>
              <a:t> – організм, який живе за рахунок іншого </a:t>
            </a:r>
          </a:p>
          <a:p>
            <a:r>
              <a:rPr lang="uk-UA" dirty="0" smtClean="0"/>
              <a:t>(хазяїна)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971" y="914574"/>
            <a:ext cx="5643173" cy="360139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084168" y="3723878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Воша людська у волоссі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31988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181632"/>
            <a:ext cx="9144000" cy="576064"/>
          </a:xfrm>
        </p:spPr>
        <p:txBody>
          <a:bodyPr/>
          <a:lstStyle/>
          <a:p>
            <a:r>
              <a:rPr lang="uk-UA" sz="2000" b="1" dirty="0" smtClean="0"/>
              <a:t>Комахи-паразити</a:t>
            </a:r>
            <a:endParaRPr lang="uk-UA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123728" y="3651870"/>
            <a:ext cx="3960440" cy="7200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3651870"/>
            <a:ext cx="540060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5868144" y="1059582"/>
            <a:ext cx="2880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Паразит</a:t>
            </a:r>
            <a:r>
              <a:rPr lang="uk-UA" dirty="0" smtClean="0"/>
              <a:t> – організм, який живе за рахунок іншого </a:t>
            </a:r>
          </a:p>
          <a:p>
            <a:r>
              <a:rPr lang="uk-UA" dirty="0" smtClean="0"/>
              <a:t>(хазяїна)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866396" y="3696974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Блоха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1" y="854199"/>
            <a:ext cx="4271359" cy="3589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8535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181632"/>
            <a:ext cx="9144000" cy="576064"/>
          </a:xfrm>
        </p:spPr>
        <p:txBody>
          <a:bodyPr/>
          <a:lstStyle/>
          <a:p>
            <a:r>
              <a:rPr lang="uk-UA" sz="2000" b="1" dirty="0" smtClean="0"/>
              <a:t>Комахи-паразити</a:t>
            </a:r>
            <a:endParaRPr lang="uk-UA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123728" y="3651870"/>
            <a:ext cx="3960440" cy="7200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3651870"/>
            <a:ext cx="540060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6079182" y="1059582"/>
            <a:ext cx="2880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Паразит</a:t>
            </a:r>
            <a:r>
              <a:rPr lang="uk-UA" dirty="0" smtClean="0"/>
              <a:t> – організм, який живе за рахунок іншого </a:t>
            </a:r>
          </a:p>
          <a:p>
            <a:r>
              <a:rPr lang="uk-UA" dirty="0" smtClean="0"/>
              <a:t>(хазяїна)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288220" y="3714586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Ґедзь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42" y="721246"/>
            <a:ext cx="5956752" cy="4422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9864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181632"/>
            <a:ext cx="9144000" cy="576064"/>
          </a:xfrm>
        </p:spPr>
        <p:txBody>
          <a:bodyPr/>
          <a:lstStyle/>
          <a:p>
            <a:r>
              <a:rPr lang="uk-UA" sz="2000" b="1" dirty="0" smtClean="0"/>
              <a:t>Комахи-хижаки</a:t>
            </a:r>
            <a:endParaRPr lang="uk-UA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123728" y="3651870"/>
            <a:ext cx="3960440" cy="7200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3651870"/>
            <a:ext cx="540060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989" y="627534"/>
            <a:ext cx="6065859" cy="451596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804248" y="3435846"/>
            <a:ext cx="1944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Сонечко їсть </a:t>
            </a:r>
          </a:p>
          <a:p>
            <a:r>
              <a:rPr lang="uk-UA" dirty="0" smtClean="0"/>
              <a:t>попелицю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92147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181632"/>
            <a:ext cx="9144000" cy="576064"/>
          </a:xfrm>
        </p:spPr>
        <p:txBody>
          <a:bodyPr/>
          <a:lstStyle/>
          <a:p>
            <a:r>
              <a:rPr lang="uk-UA" sz="2000" b="1" dirty="0" smtClean="0"/>
              <a:t>Комахи-хижаки</a:t>
            </a:r>
            <a:endParaRPr lang="uk-UA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123728" y="3651870"/>
            <a:ext cx="3960440" cy="7200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3651870"/>
            <a:ext cx="540060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6804248" y="3435846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/>
              <a:t>Золототурун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err="1" smtClean="0"/>
              <a:t>золотий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627534"/>
            <a:ext cx="5976664" cy="4456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5971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979712" y="339502"/>
            <a:ext cx="52565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EC771B"/>
                </a:solidFill>
              </a:rPr>
              <a:t>Знайдіть комаху за описом</a:t>
            </a:r>
            <a:endParaRPr lang="ru-RU" sz="2000" b="1" dirty="0">
              <a:solidFill>
                <a:srgbClr val="EC771B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8971" y="768065"/>
            <a:ext cx="2914650" cy="208597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67544" y="719104"/>
            <a:ext cx="5616624" cy="3988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b="1" dirty="0">
                <a:solidFill>
                  <a:srgbClr val="EC771B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І</a:t>
            </a:r>
            <a:r>
              <a:rPr lang="uk-UA" b="1" dirty="0" smtClean="0">
                <a:solidFill>
                  <a:srgbClr val="EC771B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uk-UA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Бронзівка </a:t>
            </a:r>
            <a:r>
              <a:rPr lang="uk-UA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золотиста,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або </a:t>
            </a:r>
            <a:r>
              <a:rPr lang="uk-UA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бронзівка звичайна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відносно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великі жуки довжиною до 23 мм.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Живиться квітками диких і культурних рослин, у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тому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числі фруктових дерев. Незважаючи на це,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жуки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не здатні серйозно нашкодити садівництву.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Тіло жуків </a:t>
            </a:r>
            <a:r>
              <a:rPr lang="uk-UA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довгасто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-овальне, слабо опукле, досить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широке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Вусики чорні. Посередині спинки є досить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глибока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округло-трикутна виїмка. Ноги в густих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точках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зморшках і поздовжніх смугах. Золотиста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бронзівка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​​поширена по всій Європі та Азії, за винятком гірських регіонів і пустель.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0441964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3777</TotalTime>
  <Words>325</Words>
  <Application>Microsoft Office PowerPoint</Application>
  <PresentationFormat>Экран (16:9)</PresentationFormat>
  <Paragraphs>74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12</vt:i4>
      </vt:variant>
    </vt:vector>
  </HeadingPairs>
  <TitlesOfParts>
    <vt:vector size="21" baseType="lpstr">
      <vt:lpstr>Malgun Gothic</vt:lpstr>
      <vt:lpstr>Arial</vt:lpstr>
      <vt:lpstr>Arial Black</vt:lpstr>
      <vt:lpstr>Arial Unicode MS</vt:lpstr>
      <vt:lpstr>Calibri</vt:lpstr>
      <vt:lpstr>Times New Roman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156</cp:revision>
  <dcterms:created xsi:type="dcterms:W3CDTF">2016-12-05T23:26:54Z</dcterms:created>
  <dcterms:modified xsi:type="dcterms:W3CDTF">2021-01-08T13:10:14Z</dcterms:modified>
</cp:coreProperties>
</file>