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9" r:id="rId12"/>
    <p:sldId id="268" r:id="rId13"/>
    <p:sldId id="267" r:id="rId14"/>
    <p:sldId id="271" r:id="rId15"/>
    <p:sldId id="272" r:id="rId16"/>
    <p:sldId id="273" r:id="rId17"/>
    <p:sldId id="274" r:id="rId18"/>
    <p:sldId id="275" r:id="rId19"/>
    <p:sldId id="276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kord.ua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6" y="2492896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Вступний урок </a:t>
            </a:r>
            <a:br>
              <a:rPr lang="uk-UA" dirty="0" smtClean="0"/>
            </a:br>
            <a:r>
              <a:rPr lang="uk-UA" b="1" dirty="0" smtClean="0">
                <a:solidFill>
                  <a:srgbClr val="00CC99"/>
                </a:solidFill>
              </a:rPr>
              <a:t>Математика навколо нас.</a:t>
            </a:r>
            <a:br>
              <a:rPr lang="uk-UA" b="1" dirty="0" smtClean="0">
                <a:solidFill>
                  <a:srgbClr val="00CC99"/>
                </a:solidFill>
              </a:rPr>
            </a:br>
            <a:r>
              <a:rPr lang="uk-UA" b="1" dirty="0" smtClean="0">
                <a:solidFill>
                  <a:srgbClr val="00CC99"/>
                </a:solidFill>
              </a:rPr>
              <a:t>Знайомство з підручником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НАЙВАЖЧА КІШКА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44824"/>
            <a:ext cx="3888433" cy="2585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798" y="1832247"/>
            <a:ext cx="3479666" cy="2935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282013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Аліса,</a:t>
            </a:r>
          </a:p>
          <a:p>
            <a:r>
              <a:rPr lang="uk-UA" sz="2400" b="1" dirty="0" smtClean="0"/>
              <a:t>20 кг 855 г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725144"/>
            <a:ext cx="773993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Щоб правильно назвати масу кішки-рекордсменки,</a:t>
            </a:r>
          </a:p>
          <a:p>
            <a:r>
              <a:rPr lang="uk-UA" sz="2400" dirty="0" smtClean="0"/>
              <a:t>ви маєте навчитися читати ТРИцифрові числа і знати таку </a:t>
            </a:r>
          </a:p>
          <a:p>
            <a:r>
              <a:rPr lang="uk-UA" sz="2400" dirty="0" smtClean="0"/>
              <a:t>одиницю вимірювання як ГРАМ.</a:t>
            </a:r>
          </a:p>
          <a:p>
            <a:r>
              <a:rPr lang="uk-UA" sz="2400" dirty="0" smtClean="0"/>
              <a:t>Ці теми ми розглядатимемо в 3 класі.</a:t>
            </a:r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22399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НАЙДОВША ВАРЕНА КОВБАСА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823716"/>
            <a:ext cx="4014387" cy="26854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90589"/>
            <a:ext cx="3816424" cy="32193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68144" y="1833748"/>
            <a:ext cx="2376264" cy="3563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ДОВЖИНА</a:t>
            </a:r>
          </a:p>
          <a:p>
            <a:pPr algn="ctr"/>
            <a:r>
              <a:rPr lang="uk-UA" sz="2400" b="1" dirty="0" smtClean="0"/>
              <a:t>5 м 5 см</a:t>
            </a:r>
          </a:p>
          <a:p>
            <a:pPr algn="ctr"/>
            <a:r>
              <a:rPr lang="uk-UA" sz="2400" b="1" dirty="0" smtClean="0"/>
              <a:t>ТОВЩИНА</a:t>
            </a:r>
          </a:p>
          <a:p>
            <a:pPr algn="ctr"/>
            <a:r>
              <a:rPr lang="uk-UA" sz="2400" b="1" dirty="0" smtClean="0"/>
              <a:t>30 см</a:t>
            </a:r>
          </a:p>
          <a:p>
            <a:pPr algn="ctr"/>
            <a:r>
              <a:rPr lang="uk-UA" sz="2400" b="1" dirty="0" smtClean="0"/>
              <a:t>Маса</a:t>
            </a:r>
          </a:p>
          <a:p>
            <a:pPr algn="ctr"/>
            <a:r>
              <a:rPr lang="uk-UA" sz="2400" b="1" dirty="0" smtClean="0"/>
              <a:t>463 кг 200 г</a:t>
            </a:r>
            <a:endParaRPr lang="ru-RU" sz="2400" b="1" dirty="0" smtClean="0"/>
          </a:p>
          <a:p>
            <a:endParaRPr lang="uk-UA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20773" y="4809928"/>
            <a:ext cx="86464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Дізнатися, скільки міліметрів завтовшки варена </a:t>
            </a:r>
            <a:br>
              <a:rPr lang="uk-UA" sz="2400" dirty="0" smtClean="0"/>
            </a:br>
            <a:r>
              <a:rPr lang="uk-UA" sz="2400" dirty="0" smtClean="0"/>
              <a:t>ковбаса-рекордсмен, ви зможете, коли вивчите нову одиницю</a:t>
            </a:r>
            <a:br>
              <a:rPr lang="uk-UA" sz="2400" dirty="0" smtClean="0"/>
            </a:br>
            <a:r>
              <a:rPr lang="uk-UA" sz="2400" dirty="0" smtClean="0"/>
              <a:t>вимірювання довжини. А також зможете подати масу ковбаси</a:t>
            </a:r>
            <a:br>
              <a:rPr lang="uk-UA" sz="2400" dirty="0" smtClean="0"/>
            </a:br>
            <a:r>
              <a:rPr lang="uk-UA" sz="2400" dirty="0" smtClean="0"/>
              <a:t>в більшій одиниці вимірювання.</a:t>
            </a:r>
          </a:p>
        </p:txBody>
      </p:sp>
    </p:spTree>
    <p:extLst>
      <p:ext uri="{BB962C8B-B14F-4D97-AF65-F5344CB8AC3E}">
        <p14:creationId xmlns:p14="http://schemas.microsoft.com/office/powerpoint/2010/main" val="23681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НАЙВИЩИЙ СОНЯХ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46" y="1700807"/>
            <a:ext cx="2424346" cy="36336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90589"/>
            <a:ext cx="4320480" cy="3644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28184" y="2820136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ВИСОТА</a:t>
            </a:r>
          </a:p>
          <a:p>
            <a:r>
              <a:rPr lang="uk-UA" sz="2400" b="1" dirty="0" smtClean="0"/>
              <a:t>4 </a:t>
            </a:r>
            <a:r>
              <a:rPr lang="uk-UA" sz="2400" b="1" dirty="0"/>
              <a:t>м</a:t>
            </a:r>
            <a:r>
              <a:rPr lang="uk-UA" sz="2400" b="1" dirty="0" smtClean="0"/>
              <a:t> 17 см = ? см</a:t>
            </a:r>
            <a:endParaRPr lang="ru-RU" sz="2400" b="1" dirty="0" smtClean="0"/>
          </a:p>
          <a:p>
            <a:endParaRPr lang="uk-UA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52691" y="5284658"/>
            <a:ext cx="8072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Найвищий соняшник було зафіксовано в Київській області</a:t>
            </a:r>
          </a:p>
          <a:p>
            <a:r>
              <a:rPr lang="uk-UA" sz="2400" dirty="0"/>
              <a:t>у</a:t>
            </a:r>
            <a:r>
              <a:rPr lang="uk-UA" sz="2400" dirty="0" smtClean="0"/>
              <a:t> 2011 році.</a:t>
            </a:r>
          </a:p>
        </p:txBody>
      </p:sp>
    </p:spTree>
    <p:extLst>
      <p:ext uri="{BB962C8B-B14F-4D97-AF65-F5344CB8AC3E}">
        <p14:creationId xmlns:p14="http://schemas.microsoft.com/office/powerpoint/2010/main" val="370822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НАЙВИЩИЙ СОНЯХ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46" y="1700807"/>
            <a:ext cx="2424346" cy="36336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90589"/>
            <a:ext cx="4320480" cy="3644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4168" y="2443360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ВИСОТА</a:t>
            </a:r>
          </a:p>
          <a:p>
            <a:pPr algn="ctr"/>
            <a:endParaRPr lang="uk-UA" sz="2400" b="1" dirty="0" smtClean="0"/>
          </a:p>
          <a:p>
            <a:pPr algn="ctr"/>
            <a:r>
              <a:rPr lang="uk-UA" sz="2400" b="1" dirty="0" smtClean="0"/>
              <a:t>4 </a:t>
            </a:r>
            <a:r>
              <a:rPr lang="uk-UA" sz="2400" b="1" dirty="0"/>
              <a:t>м</a:t>
            </a:r>
            <a:r>
              <a:rPr lang="uk-UA" sz="2400" b="1" dirty="0" smtClean="0"/>
              <a:t> 17 см = ? дм</a:t>
            </a:r>
          </a:p>
          <a:p>
            <a:pPr algn="ctr"/>
            <a:endParaRPr lang="uk-UA" sz="2400" b="1" dirty="0"/>
          </a:p>
          <a:p>
            <a:pPr algn="ctr"/>
            <a:r>
              <a:rPr lang="uk-UA" sz="2400" b="1" dirty="0" smtClean="0"/>
              <a:t>4 м 17 см = ?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2691" y="5284658"/>
            <a:ext cx="8293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Висоту соняха можна подати в менших одиницях</a:t>
            </a:r>
            <a:br>
              <a:rPr lang="uk-UA" sz="2400" dirty="0" smtClean="0"/>
            </a:br>
            <a:r>
              <a:rPr lang="uk-UA" sz="2400" dirty="0" smtClean="0"/>
              <a:t>вимірювання, наприклад, в дециметрах або в сантиметрах.</a:t>
            </a:r>
            <a:br>
              <a:rPr lang="uk-UA" sz="2400" dirty="0" smtClean="0"/>
            </a:br>
            <a:r>
              <a:rPr lang="uk-UA" sz="2400" dirty="0" smtClean="0"/>
              <a:t>Цього ми теж будемо вчитися у 3 класі.</a:t>
            </a:r>
          </a:p>
        </p:txBody>
      </p:sp>
    </p:spTree>
    <p:extLst>
      <p:ext uri="{BB962C8B-B14F-4D97-AF65-F5344CB8AC3E}">
        <p14:creationId xmlns:p14="http://schemas.microsoft.com/office/powerpoint/2010/main" val="41984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Дізнатися про інші Національні рекорди України можете на офіційному сайті «Національний реєстр рекордів» </a:t>
            </a:r>
            <a:r>
              <a:rPr lang="en-US" sz="4000" dirty="0" smtClean="0">
                <a:hlinkClick r:id="rId3"/>
              </a:rPr>
              <a:t>http://www.rekord.ua/</a:t>
            </a:r>
            <a:endParaRPr lang="uk-UA" sz="4000" dirty="0" smtClean="0"/>
          </a:p>
          <a:p>
            <a:pPr algn="ctr"/>
            <a:endParaRPr lang="uk-UA" sz="4000" dirty="0" smtClean="0">
              <a:solidFill>
                <a:srgbClr val="00CC9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022" y="3717032"/>
            <a:ext cx="160020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4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Як ви вже побачили, </a:t>
            </a:r>
          </a:p>
          <a:p>
            <a:pPr algn="ctr"/>
            <a:r>
              <a:rPr lang="uk-UA" sz="4000" dirty="0" err="1" smtClean="0"/>
              <a:t>цьогоріч</a:t>
            </a:r>
            <a:r>
              <a:rPr lang="uk-UA" sz="4000" dirty="0" smtClean="0"/>
              <a:t> на нас чекає чимало цікавого й нового в математиці.</a:t>
            </a:r>
          </a:p>
          <a:p>
            <a:pPr algn="ctr"/>
            <a:endParaRPr lang="uk-UA" sz="4000" dirty="0" smtClean="0"/>
          </a:p>
          <a:p>
            <a:pPr algn="ctr"/>
            <a:r>
              <a:rPr lang="uk-UA" sz="4000" dirty="0" smtClean="0"/>
              <a:t>Спробуймо дізнатися детальніше. </a:t>
            </a:r>
          </a:p>
          <a:p>
            <a:pPr algn="ctr"/>
            <a:r>
              <a:rPr lang="uk-UA" sz="4000" dirty="0" smtClean="0"/>
              <a:t>Попрацюймо з підручником.</a:t>
            </a:r>
          </a:p>
        </p:txBody>
      </p:sp>
    </p:spTree>
    <p:extLst>
      <p:ext uri="{BB962C8B-B14F-4D97-AF65-F5344CB8AC3E}">
        <p14:creationId xmlns:p14="http://schemas.microsoft.com/office/powerpoint/2010/main" val="22039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Розгорніть першу частину підручника на с. 2 і прочитайте мовчки звернення авторів до третьокласників.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59777"/>
            <a:ext cx="7710887" cy="309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5717" y="5229200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Назвіть нові математичні терміни, які зустрілися вам у зверненні. </a:t>
            </a:r>
          </a:p>
        </p:txBody>
      </p:sp>
    </p:spTree>
    <p:extLst>
      <p:ext uri="{BB962C8B-B14F-4D97-AF65-F5344CB8AC3E}">
        <p14:creationId xmlns:p14="http://schemas.microsoft.com/office/powerpoint/2010/main" val="39056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Підручник складається із </a:t>
            </a:r>
            <a:r>
              <a:rPr lang="uk-UA" sz="3200" b="1" dirty="0" smtClean="0"/>
              <a:t>двох частин</a:t>
            </a:r>
            <a:r>
              <a:rPr lang="uk-UA" sz="3200" dirty="0" smtClean="0"/>
              <a:t>.</a:t>
            </a:r>
          </a:p>
          <a:p>
            <a:endParaRPr lang="uk-UA" sz="3200" dirty="0" smtClean="0"/>
          </a:p>
          <a:p>
            <a:endParaRPr lang="uk-UA" sz="3200" dirty="0"/>
          </a:p>
          <a:p>
            <a:r>
              <a:rPr lang="uk-UA" sz="3200" dirty="0" smtClean="0"/>
              <a:t>Кожна з них має свій </a:t>
            </a:r>
            <a:r>
              <a:rPr lang="uk-UA" sz="3200" b="1" dirty="0" smtClean="0"/>
              <a:t>зміст </a:t>
            </a:r>
            <a:r>
              <a:rPr lang="uk-UA" sz="3200" dirty="0" smtClean="0"/>
              <a:t>(с. 3).</a:t>
            </a:r>
          </a:p>
          <a:p>
            <a:r>
              <a:rPr lang="uk-UA" sz="3200" dirty="0" smtClean="0"/>
              <a:t>У першій частині розміщено два розділи тем, </a:t>
            </a:r>
          </a:p>
          <a:p>
            <a:r>
              <a:rPr lang="uk-UA" sz="3200" dirty="0"/>
              <a:t>у</a:t>
            </a:r>
            <a:r>
              <a:rPr lang="uk-UA" sz="3200" dirty="0" smtClean="0"/>
              <a:t> другій — п’ять.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b="1" dirty="0" smtClean="0"/>
              <a:t>Розгорніть підручник на с. 4 і 5. </a:t>
            </a:r>
          </a:p>
          <a:p>
            <a:r>
              <a:rPr lang="uk-UA" sz="3200" dirty="0" smtClean="0"/>
              <a:t>Спробуймо навчитися ним користуватися.</a:t>
            </a:r>
          </a:p>
          <a:p>
            <a:r>
              <a:rPr lang="uk-UA" sz="3200" dirty="0" smtClean="0"/>
              <a:t>Дещо вам уже знайоме. А дещо в структурі підручника буде нове.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П</a:t>
            </a:r>
            <a:r>
              <a:rPr lang="uk-UA" sz="3200" dirty="0" smtClean="0"/>
              <a:t>рочитаємо «ланцюжком» опис рубрик підручника і розглянемо зразки…</a:t>
            </a:r>
          </a:p>
          <a:p>
            <a:pPr algn="ctr"/>
            <a:endParaRPr lang="uk-UA" sz="32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7617051" y="890969"/>
            <a:ext cx="1418445" cy="16196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29" y="404664"/>
            <a:ext cx="1418445" cy="161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911622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rgbClr val="C00000"/>
                </a:solidFill>
              </a:rPr>
              <a:t>Зверніть увагу!</a:t>
            </a:r>
          </a:p>
          <a:p>
            <a:pPr algn="ctr"/>
            <a:endParaRPr lang="uk-UA" sz="3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94" y="1988840"/>
            <a:ext cx="736755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55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Отже,…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Що </a:t>
            </a:r>
            <a:r>
              <a:rPr lang="uk-UA" sz="3200" dirty="0"/>
              <a:t>нового ви дізналися на цьому уроці?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Чого очікуєте від уроків математики 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>в </a:t>
            </a:r>
            <a:r>
              <a:rPr lang="uk-UA" sz="3200" dirty="0"/>
              <a:t>3 класі?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Яка нова математична тема вас найбільше зацікавила?  Чому?</a:t>
            </a:r>
            <a:endParaRPr lang="uk-UA" sz="3200" dirty="0" smtClean="0"/>
          </a:p>
        </p:txBody>
      </p:sp>
    </p:spTree>
    <p:extLst>
      <p:ext uri="{BB962C8B-B14F-4D97-AF65-F5344CB8AC3E}">
        <p14:creationId xmlns:p14="http://schemas.microsoft.com/office/powerpoint/2010/main" val="24280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168352"/>
          </a:xfrm>
        </p:spPr>
        <p:txBody>
          <a:bodyPr>
            <a:normAutofit/>
          </a:bodyPr>
          <a:lstStyle/>
          <a:p>
            <a:r>
              <a:rPr lang="uk-UA" dirty="0" smtClean="0"/>
              <a:t>Пригадайте життєві ситуації,</a:t>
            </a:r>
            <a:br>
              <a:rPr lang="uk-UA" dirty="0" smtClean="0"/>
            </a:br>
            <a:r>
              <a:rPr lang="uk-UA" dirty="0" smtClean="0"/>
              <a:t>де ви застосовуєте </a:t>
            </a:r>
            <a:br>
              <a:rPr lang="uk-UA" dirty="0" smtClean="0"/>
            </a:br>
            <a:r>
              <a:rPr lang="uk-UA" dirty="0" smtClean="0"/>
              <a:t>свої математичні</a:t>
            </a:r>
            <a:br>
              <a:rPr lang="uk-UA" dirty="0" smtClean="0"/>
            </a:br>
            <a:r>
              <a:rPr lang="uk-UA" dirty="0" smtClean="0"/>
              <a:t>знання і навички.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1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132856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До зустрічі на наступному уроці</a:t>
            </a:r>
            <a:r>
              <a:rPr lang="uk-UA" sz="3200" dirty="0" smtClean="0"/>
              <a:t>, на якому ми розпочнемо повторювати вивчене у 2 класі!</a:t>
            </a:r>
          </a:p>
        </p:txBody>
      </p:sp>
    </p:spTree>
    <p:extLst>
      <p:ext uri="{BB962C8B-B14F-4D97-AF65-F5344CB8AC3E}">
        <p14:creationId xmlns:p14="http://schemas.microsoft.com/office/powerpoint/2010/main" val="388237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49796" y="116632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Дайте відповіді на запитання, називаючи одиниці вимірювання.</a:t>
            </a:r>
            <a:endParaRPr lang="ru-RU" b="1" dirty="0">
              <a:solidFill>
                <a:srgbClr val="00CC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556792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Розпочнемо із вашого шкільного дня.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О котрій прокидаєтеся?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Скільки часу витрачаєте на дорогу до школи?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Коли розпочинаються уроки в школі?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Коли вони закінчаться сьогодні згідно з розкладом?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Що триває довше — перерва чи урок?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А яке сьогодні число? Місяць? Рік? День тижня?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037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7604" y="404664"/>
            <a:ext cx="712879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Після школи ви вирушаєте на різноманітні гуртки.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Скільки часу триває ваше заняття у спортивному (художньому, театральному тощо) гуртку?</a:t>
            </a:r>
            <a:r>
              <a:rPr lang="ru-RU" sz="2800" dirty="0" smtClean="0"/>
              <a:t> Як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з’ясувати</a:t>
            </a:r>
            <a:r>
              <a:rPr lang="ru-RU" sz="2800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Скільки вихованців відвідує ваш гурток?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Це діти такого самого віку, як і ви? Якщо ні, то назвіть вік найстаршого і наймолодшого вихованця гуртка.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Чи хтось із вас дістається додому з гуртка чи школи громадським транспортом? Якщо так, то який це транспорт і який він має номер маршруту? Чому важливо знати номер свого маршруту? А як перевірити, чи в правильний бік ви їдете додому? </a:t>
            </a:r>
          </a:p>
        </p:txBody>
      </p:sp>
    </p:spTree>
    <p:extLst>
      <p:ext uri="{BB962C8B-B14F-4D97-AF65-F5344CB8AC3E}">
        <p14:creationId xmlns:p14="http://schemas.microsoft.com/office/powerpoint/2010/main" val="32216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7604" y="404664"/>
            <a:ext cx="75248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Чи ходите ви разом із дорослими за покупками? </a:t>
            </a:r>
          </a:p>
          <a:p>
            <a:r>
              <a:rPr lang="uk-UA" sz="2800" dirty="0" smtClean="0"/>
              <a:t>А самі?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Чи обчислюєте ви вартість покупки?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Чи </a:t>
            </a:r>
            <a:r>
              <a:rPr lang="uk-UA" sz="2800" dirty="0"/>
              <a:t>р</a:t>
            </a:r>
            <a:r>
              <a:rPr lang="uk-UA" sz="2800" dirty="0" smtClean="0"/>
              <a:t>ахуєте кількість придбаних товарів?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800" dirty="0" smtClean="0"/>
              <a:t>Чи перевіряєте правильність наданої касиром решти?</a:t>
            </a:r>
            <a:endParaRPr lang="uk-UA" sz="2800" dirty="0"/>
          </a:p>
          <a:p>
            <a:r>
              <a:rPr lang="uk-UA" sz="2800" b="1" dirty="0" smtClean="0"/>
              <a:t>Зробіть </a:t>
            </a:r>
            <a:r>
              <a:rPr lang="uk-UA" sz="2800" b="1" dirty="0" smtClean="0"/>
              <a:t>висновок:</a:t>
            </a:r>
            <a:r>
              <a:rPr lang="uk-UA" sz="2800" dirty="0" smtClean="0"/>
              <a:t> чи потрібні нам математичні знання і навички в житті? Назвіть свої кілька прикладів.</a:t>
            </a:r>
          </a:p>
        </p:txBody>
      </p:sp>
    </p:spTree>
    <p:extLst>
      <p:ext uri="{BB962C8B-B14F-4D97-AF65-F5344CB8AC3E}">
        <p14:creationId xmlns:p14="http://schemas.microsoft.com/office/powerpoint/2010/main" val="24288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8783960" cy="2919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Усі ми розуміємо, що математика — дуже потрібна наука!</a:t>
            </a:r>
          </a:p>
          <a:p>
            <a:pPr algn="ctr"/>
            <a:r>
              <a:rPr lang="uk-UA" sz="4000" dirty="0" smtClean="0"/>
              <a:t>Без неї навіть неможливо було б встановити Національні рекорди. Адже щоб зафіксувати рекорд, потрібно зробити певні вимірювання. </a:t>
            </a:r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1626"/>
            <a:ext cx="8783960" cy="2919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124744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Спробуймо з’ясувати, які одиниці вимірювання для цього використовували, і зробимо припущення, за допомогою яких засобів це було зроблено.</a:t>
            </a:r>
          </a:p>
        </p:txBody>
      </p:sp>
    </p:spTree>
    <p:extLst>
      <p:ext uri="{BB962C8B-B14F-4D97-AF65-F5344CB8AC3E}">
        <p14:creationId xmlns:p14="http://schemas.microsoft.com/office/powerpoint/2010/main" val="14309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НАЙВАЖЧА КІШКА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1" y="1700808"/>
            <a:ext cx="4536505" cy="3016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798" y="1772816"/>
            <a:ext cx="3479666" cy="2935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282013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Аліса,</a:t>
            </a:r>
          </a:p>
          <a:p>
            <a:r>
              <a:rPr lang="uk-UA" sz="2400" b="1" dirty="0" smtClean="0"/>
              <a:t>20 кг 855 г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52691" y="5284658"/>
            <a:ext cx="6679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Що використали для вимірювання маси кішки?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Чи можете ви назвати масу Аліси? Чому?</a:t>
            </a:r>
          </a:p>
        </p:txBody>
      </p:sp>
    </p:spTree>
    <p:extLst>
      <p:ext uri="{BB962C8B-B14F-4D97-AF65-F5344CB8AC3E}">
        <p14:creationId xmlns:p14="http://schemas.microsoft.com/office/powerpoint/2010/main" val="42207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Національний рекорд України</a:t>
            </a:r>
          </a:p>
          <a:p>
            <a:pPr algn="ctr"/>
            <a:r>
              <a:rPr lang="uk-UA" sz="4000" dirty="0" smtClean="0">
                <a:solidFill>
                  <a:srgbClr val="00CC99"/>
                </a:solidFill>
              </a:rPr>
              <a:t>НАЙВАЖЧА КІШКА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1" y="1700808"/>
            <a:ext cx="4536505" cy="3016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798" y="1772816"/>
            <a:ext cx="3479666" cy="2935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282013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Аліса,</a:t>
            </a:r>
          </a:p>
          <a:p>
            <a:r>
              <a:rPr lang="uk-UA" sz="2400" b="1" dirty="0" smtClean="0"/>
              <a:t>20 кг 855 г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46320" y="4941168"/>
            <a:ext cx="7507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Що використали для вимірювання маси кішки?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400" dirty="0" smtClean="0"/>
              <a:t>Чи можете ви назвати масу Аліси? Яке число для вас нове? А яку одиницю вимірювання ви ще не вчили?</a:t>
            </a:r>
          </a:p>
        </p:txBody>
      </p:sp>
    </p:spTree>
    <p:extLst>
      <p:ext uri="{BB962C8B-B14F-4D97-AF65-F5344CB8AC3E}">
        <p14:creationId xmlns:p14="http://schemas.microsoft.com/office/powerpoint/2010/main" val="163399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625</Words>
  <Application>Microsoft Office PowerPoint</Application>
  <PresentationFormat>Екран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Тема Office</vt:lpstr>
      <vt:lpstr>Вступний урок  Математика навколо нас. Знайомство з підручником</vt:lpstr>
      <vt:lpstr>Пригадайте життєві ситуації, де ви застосовуєте  свої математичні знання і навички.</vt:lpstr>
      <vt:lpstr>Дайте відповіді на запитання, називаючи одиниці вимірювання.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22</cp:revision>
  <dcterms:created xsi:type="dcterms:W3CDTF">2020-08-25T18:04:13Z</dcterms:created>
  <dcterms:modified xsi:type="dcterms:W3CDTF">2020-08-28T18:18:26Z</dcterms:modified>
</cp:coreProperties>
</file>