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21" r:id="rId4"/>
    <p:sldId id="277" r:id="rId5"/>
    <p:sldId id="278" r:id="rId6"/>
    <p:sldId id="322" r:id="rId7"/>
    <p:sldId id="323" r:id="rId8"/>
    <p:sldId id="279" r:id="rId9"/>
    <p:sldId id="280" r:id="rId10"/>
    <p:sldId id="281" r:id="rId11"/>
    <p:sldId id="282" r:id="rId12"/>
    <p:sldId id="283" r:id="rId13"/>
    <p:sldId id="284" r:id="rId14"/>
    <p:sldId id="314" r:id="rId15"/>
    <p:sldId id="324" r:id="rId16"/>
    <p:sldId id="261" r:id="rId17"/>
    <p:sldId id="30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6" y="2492896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Урок </a:t>
            </a:r>
            <a:r>
              <a:rPr lang="en-US" b="1" smtClean="0"/>
              <a:t>2</a:t>
            </a:r>
            <a:r>
              <a:rPr lang="uk-UA" b="1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3100" b="1" dirty="0" smtClean="0">
                <a:solidFill>
                  <a:srgbClr val="00CC99"/>
                </a:solidFill>
              </a:rPr>
              <a:t>ПОРОЗРЯДНЕ ДОДАВАННЯ І ВІДНІМАННЯ ЧИСЕЛ У МЕЖАХ 100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992888" cy="2664296"/>
          </a:xfrm>
        </p:spPr>
        <p:txBody>
          <a:bodyPr>
            <a:normAutofit/>
          </a:bodyPr>
          <a:lstStyle/>
          <a:p>
            <a:pPr lvl="0"/>
            <a:r>
              <a:rPr lang="uk-UA" sz="5400" dirty="0"/>
              <a:t>Сума двох чисел 13. Одне з них </a:t>
            </a:r>
            <a:r>
              <a:rPr lang="uk-UA" sz="5400" dirty="0" smtClean="0"/>
              <a:t>4. </a:t>
            </a:r>
            <a:r>
              <a:rPr lang="uk-UA" sz="5400" dirty="0"/>
              <a:t>Знайдіть друге число.</a:t>
            </a: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grpSp>
        <p:nvGrpSpPr>
          <p:cNvPr id="2" name="Групувати 1"/>
          <p:cNvGrpSpPr/>
          <p:nvPr/>
        </p:nvGrpSpPr>
        <p:grpSpPr>
          <a:xfrm>
            <a:off x="2951820" y="3392995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296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528392"/>
          </a:xfrm>
        </p:spPr>
        <p:txBody>
          <a:bodyPr>
            <a:normAutofit fontScale="90000"/>
          </a:bodyPr>
          <a:lstStyle/>
          <a:p>
            <a:r>
              <a:rPr lang="uk-UA" dirty="0"/>
              <a:t>Сума двох чисел 13.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Одне </a:t>
            </a:r>
            <a:r>
              <a:rPr lang="uk-UA" dirty="0"/>
              <a:t>з них </a:t>
            </a:r>
            <a:r>
              <a:rPr lang="uk-UA" dirty="0" smtClean="0"/>
              <a:t>4. </a:t>
            </a:r>
            <a:r>
              <a:rPr lang="uk-UA" dirty="0"/>
              <a:t>Знайдіть друге число.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13  </a:t>
            </a:r>
            <a:r>
              <a:rPr lang="uk-UA" sz="6400" dirty="0" smtClean="0"/>
              <a:t>– </a:t>
            </a:r>
            <a:r>
              <a:rPr lang="uk-UA" sz="6400" dirty="0" smtClean="0"/>
              <a:t>4 </a:t>
            </a:r>
            <a:r>
              <a:rPr lang="uk-UA" sz="6400" dirty="0" smtClean="0"/>
              <a:t>= </a:t>
            </a:r>
            <a:r>
              <a:rPr lang="uk-UA" sz="6400" b="1" dirty="0" smtClean="0"/>
              <a:t>9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80742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1568334"/>
          </a:xfrm>
        </p:spPr>
        <p:txBody>
          <a:bodyPr>
            <a:normAutofit/>
          </a:bodyPr>
          <a:lstStyle/>
          <a:p>
            <a:pPr lvl="0"/>
            <a:r>
              <a:rPr lang="uk-UA" sz="4800" dirty="0"/>
              <a:t>Знайдіть значення виразу 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 smtClean="0"/>
              <a:t>14 </a:t>
            </a:r>
            <a:r>
              <a:rPr lang="uk-UA" sz="4800" dirty="0"/>
              <a:t>– </a:t>
            </a:r>
            <a:r>
              <a:rPr lang="uk-UA" sz="4800" i="1" dirty="0"/>
              <a:t>а</a:t>
            </a:r>
            <a:r>
              <a:rPr lang="uk-UA" sz="4800" dirty="0"/>
              <a:t>, якщо </a:t>
            </a:r>
            <a:r>
              <a:rPr lang="uk-UA" sz="4800" i="1" dirty="0"/>
              <a:t>а</a:t>
            </a:r>
            <a:r>
              <a:rPr lang="uk-UA" sz="4800" dirty="0"/>
              <a:t> = 9.</a:t>
            </a:r>
            <a:endParaRPr lang="ru-RU" sz="4800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0750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00221" y="1196752"/>
            <a:ext cx="8928992" cy="1944216"/>
          </a:xfrm>
        </p:spPr>
        <p:txBody>
          <a:bodyPr>
            <a:normAutofit/>
          </a:bodyPr>
          <a:lstStyle/>
          <a:p>
            <a:r>
              <a:rPr lang="uk-UA" dirty="0" smtClean="0"/>
              <a:t>Якщо </a:t>
            </a:r>
            <a:r>
              <a:rPr lang="uk-UA" i="1" dirty="0"/>
              <a:t>а</a:t>
            </a:r>
            <a:r>
              <a:rPr lang="uk-UA" dirty="0"/>
              <a:t> = </a:t>
            </a:r>
            <a:r>
              <a:rPr lang="uk-UA" dirty="0" smtClean="0"/>
              <a:t>9, то 14 </a:t>
            </a:r>
            <a:r>
              <a:rPr lang="uk-UA" dirty="0"/>
              <a:t>– </a:t>
            </a:r>
            <a:r>
              <a:rPr lang="uk-UA" i="1" dirty="0" smtClean="0"/>
              <a:t>а </a:t>
            </a:r>
            <a:r>
              <a:rPr lang="uk-UA" dirty="0" smtClean="0"/>
              <a:t>=  14 – 9 = 5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6300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5.</a:t>
            </a:r>
            <a:endParaRPr lang="ru-RU" sz="3200" dirty="0"/>
          </a:p>
        </p:txBody>
      </p:sp>
      <p:sp>
        <p:nvSpPr>
          <p:cNvPr id="22" name="Заголовок 6"/>
          <p:cNvSpPr txBox="1">
            <a:spLocks/>
          </p:cNvSpPr>
          <p:nvPr/>
        </p:nvSpPr>
        <p:spPr>
          <a:xfrm>
            <a:off x="2843808" y="1786054"/>
            <a:ext cx="6048672" cy="177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algn="l"/>
            <a:r>
              <a:rPr lang="uk-UA" sz="3200" b="1" dirty="0" smtClean="0"/>
              <a:t>9 + 8 = 17 </a:t>
            </a:r>
            <a:r>
              <a:rPr lang="uk-UA" sz="3200" b="1" dirty="0" smtClean="0"/>
              <a:t>(грн).</a:t>
            </a:r>
            <a:endParaRPr lang="uk-UA" sz="3200" b="1" dirty="0" smtClean="0"/>
          </a:p>
          <a:p>
            <a:pPr algn="l"/>
            <a:r>
              <a:rPr lang="uk-UA" sz="3200" i="1" dirty="0" smtClean="0"/>
              <a:t>Відповідь</a:t>
            </a:r>
            <a:r>
              <a:rPr lang="uk-UA" sz="3200" i="1" dirty="0" smtClean="0"/>
              <a:t>: </a:t>
            </a:r>
            <a:r>
              <a:rPr lang="uk-UA" sz="3200" dirty="0" smtClean="0"/>
              <a:t>17 грн </a:t>
            </a:r>
            <a:r>
              <a:rPr lang="uk-UA" sz="3200" dirty="0" smtClean="0"/>
              <a:t>— </a:t>
            </a:r>
            <a:r>
              <a:rPr lang="uk-UA" sz="3200" dirty="0" smtClean="0"/>
              <a:t>ціна олівців. 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69" y="1727111"/>
            <a:ext cx="2321431" cy="209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7" y="3874286"/>
            <a:ext cx="2270543" cy="2074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2996208" y="3946294"/>
            <a:ext cx="6048672" cy="177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algn="l"/>
            <a:r>
              <a:rPr lang="uk-UA" sz="3200" b="1" dirty="0" smtClean="0"/>
              <a:t>15 – 7 = 8 </a:t>
            </a:r>
            <a:r>
              <a:rPr lang="uk-UA" sz="3200" b="1" dirty="0" smtClean="0"/>
              <a:t>(грн).</a:t>
            </a:r>
            <a:endParaRPr lang="uk-UA" sz="3200" b="1" dirty="0" smtClean="0"/>
          </a:p>
          <a:p>
            <a:pPr algn="l"/>
            <a:r>
              <a:rPr lang="uk-UA" sz="3200" i="1" dirty="0" smtClean="0"/>
              <a:t>Відповідь</a:t>
            </a:r>
            <a:r>
              <a:rPr lang="uk-UA" sz="3200" i="1" dirty="0" smtClean="0"/>
              <a:t>: </a:t>
            </a:r>
            <a:r>
              <a:rPr lang="uk-UA" sz="3200" i="1" dirty="0" smtClean="0"/>
              <a:t>8</a:t>
            </a:r>
            <a:r>
              <a:rPr lang="uk-UA" sz="3200" dirty="0" smtClean="0"/>
              <a:t> </a:t>
            </a:r>
            <a:r>
              <a:rPr lang="uk-UA" sz="3200" smtClean="0"/>
              <a:t>грн — ціна </a:t>
            </a:r>
            <a:r>
              <a:rPr lang="uk-UA" sz="3200" dirty="0" smtClean="0"/>
              <a:t>маркера.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79512" y="553035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завдання 8.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69" y="1556792"/>
            <a:ext cx="8356262" cy="20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809" y="4149080"/>
            <a:ext cx="5328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/>
              <a:t>Квадрати: </a:t>
            </a:r>
            <a:r>
              <a:rPr lang="en-US" sz="4000" i="1" dirty="0" smtClean="0"/>
              <a:t>ABCD, LMNO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8195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620688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вмію знаходити невідомі компоненти дії додавання і віднімання.</a:t>
            </a:r>
            <a:endParaRPr lang="ru-RU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застосовую різні способи додавання і віднімання чисел у межах 20.</a:t>
            </a:r>
            <a:endParaRPr lang="ru-RU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можу обчислювати вирази зручним для себе способом.</a:t>
            </a:r>
            <a:endParaRPr lang="ru-RU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вмію складати по 2 рівності на віднімання з рівності на додавання. </a:t>
            </a:r>
            <a:endParaRPr lang="ru-RU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вмію розв’язувати прості задачі за коротким записом.</a:t>
            </a:r>
            <a:endParaRPr lang="ru-RU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розрізняю геометричну фігуру квадрат з-поміж інших фігур.</a:t>
            </a:r>
            <a:endParaRPr lang="ru-RU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800" dirty="0"/>
              <a:t>Я вмію записувати назви геометричних фігур буквами латинського алфавіту.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50100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 на наступному </a:t>
            </a:r>
            <a:r>
              <a:rPr lang="uk-UA" sz="4000" dirty="0" smtClean="0"/>
              <a:t>уроці!</a:t>
            </a:r>
            <a:endParaRPr lang="uk-UA" sz="4000" dirty="0" smtClean="0"/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Поясніть способи обчислення виразів виду 6 + 7, 11 – 4.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Які складнощі виникали на уроці?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 оцінюєте свою роботу сьогодні?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>
          <a:xfrm>
            <a:off x="4623289" y="3396481"/>
            <a:ext cx="740799" cy="1080120"/>
          </a:xfrm>
          <a:prstGeom prst="round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032" y="332656"/>
            <a:ext cx="7772400" cy="1470025"/>
          </a:xfrm>
        </p:spPr>
        <p:txBody>
          <a:bodyPr/>
          <a:lstStyle/>
          <a:p>
            <a:r>
              <a:rPr lang="uk-UA" dirty="0" smtClean="0"/>
              <a:t>Пригадайте розряди двоцифрового числа</a:t>
            </a:r>
            <a:endParaRPr lang="ru-RU" dirty="0"/>
          </a:p>
        </p:txBody>
      </p:sp>
      <p:cxnSp>
        <p:nvCxnSpPr>
          <p:cNvPr id="8" name="Пряма зі стрілкою 7"/>
          <p:cNvCxnSpPr/>
          <p:nvPr/>
        </p:nvCxnSpPr>
        <p:spPr>
          <a:xfrm flipH="1">
            <a:off x="5364089" y="3192817"/>
            <a:ext cx="720079" cy="275672"/>
          </a:xfrm>
          <a:prstGeom prst="straightConnector1">
            <a:avLst/>
          </a:prstGeom>
          <a:ln w="22225" cap="rnd">
            <a:solidFill>
              <a:srgbClr val="00CC99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6256" y="2566697"/>
            <a:ext cx="329423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400" b="1" dirty="0" smtClean="0">
                <a:solidFill>
                  <a:srgbClr val="00CC99"/>
                </a:solidFill>
              </a:rPr>
              <a:t>Розряд одиниць</a:t>
            </a:r>
            <a:endParaRPr lang="ru-RU" sz="3400" b="1" dirty="0">
              <a:solidFill>
                <a:srgbClr val="00CC99"/>
              </a:solidFill>
            </a:endParaRPr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3707904" y="3396481"/>
            <a:ext cx="740799" cy="108012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 зі стрілкою 14"/>
          <p:cNvCxnSpPr/>
          <p:nvPr/>
        </p:nvCxnSpPr>
        <p:spPr>
          <a:xfrm>
            <a:off x="3008542" y="3195389"/>
            <a:ext cx="699362" cy="275672"/>
          </a:xfrm>
          <a:prstGeom prst="straightConnector1">
            <a:avLst/>
          </a:prstGeom>
          <a:ln w="22225" cap="rnd">
            <a:solidFill>
              <a:srgbClr val="FFC00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1560" y="2564904"/>
            <a:ext cx="321331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400" b="1" dirty="0" smtClean="0">
                <a:solidFill>
                  <a:schemeClr val="accent6"/>
                </a:solidFill>
              </a:rPr>
              <a:t>Розряд десятків</a:t>
            </a:r>
            <a:endParaRPr lang="ru-RU" sz="3400" b="1" dirty="0">
              <a:solidFill>
                <a:schemeClr val="accent6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401130" y="3468490"/>
            <a:ext cx="2304256" cy="1080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8000" b="1" dirty="0" smtClean="0"/>
              <a:t>2 3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05161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4" grpId="0" animBg="1"/>
      <p:bldP spid="17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/>
              <a:t>Знайдіть і запишіть різницю чисел 13 і 5; 16 </a:t>
            </a:r>
            <a:r>
              <a:rPr lang="uk-UA" dirty="0" err="1"/>
              <a:t>і</a:t>
            </a:r>
            <a:r>
              <a:rPr lang="uk-UA" dirty="0"/>
              <a:t> 7</a:t>
            </a:r>
            <a:r>
              <a:rPr lang="uk-UA" i="1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6" name="Групувати 5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2" name="Округлений прямокутник 1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536504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Знайдіть і запишіть різницю чисел 13 і 5; 16 </a:t>
            </a:r>
            <a:r>
              <a:rPr lang="uk-UA" dirty="0" err="1"/>
              <a:t>і</a:t>
            </a:r>
            <a:r>
              <a:rPr lang="uk-UA" dirty="0"/>
              <a:t> 7</a:t>
            </a:r>
            <a:r>
              <a:rPr lang="uk-UA" i="1" dirty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4000" dirty="0" smtClean="0"/>
              <a:t>13 – 5 = 13 – 3 – 2 = 10 – 2 = </a:t>
            </a:r>
            <a:r>
              <a:rPr lang="uk-UA" sz="4000" b="1" dirty="0" smtClean="0"/>
              <a:t>8</a:t>
            </a:r>
            <a:br>
              <a:rPr lang="uk-UA" sz="4000" b="1" dirty="0" smtClean="0"/>
            </a:br>
            <a:r>
              <a:rPr lang="uk-UA" sz="4000" dirty="0" smtClean="0"/>
              <a:t>16 – 7 = 16 – 6 – 1 = 10 – 1 = </a:t>
            </a:r>
            <a:r>
              <a:rPr lang="uk-UA" sz="4000" b="1" dirty="0" smtClean="0"/>
              <a:t>9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822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Знайдіть і запишіть суму чисел 5 і 8; 9 </a:t>
            </a:r>
            <a:r>
              <a:rPr lang="uk-UA" dirty="0" err="1"/>
              <a:t>і</a:t>
            </a:r>
            <a:r>
              <a:rPr lang="uk-UA" dirty="0"/>
              <a:t> 7</a:t>
            </a:r>
            <a:r>
              <a:rPr lang="uk-UA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6" name="Групувати 5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2" name="Округлений прямокутник 1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9295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536504"/>
          </a:xfrm>
        </p:spPr>
        <p:txBody>
          <a:bodyPr>
            <a:normAutofit/>
          </a:bodyPr>
          <a:lstStyle/>
          <a:p>
            <a:r>
              <a:rPr lang="uk-UA" dirty="0"/>
              <a:t>Знайдіть і запишіть суму чисел 5 і 8; 9 </a:t>
            </a:r>
            <a:r>
              <a:rPr lang="uk-UA" dirty="0" err="1"/>
              <a:t>і</a:t>
            </a:r>
            <a:r>
              <a:rPr lang="uk-UA" dirty="0"/>
              <a:t> 7.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/>
            </a:r>
            <a:br>
              <a:rPr lang="uk-UA" dirty="0"/>
            </a:br>
            <a:r>
              <a:rPr lang="uk-UA" sz="4000" dirty="0" smtClean="0"/>
              <a:t>5 + 8 = 5 + 5 + 3 = 10 + 3 = </a:t>
            </a:r>
            <a:r>
              <a:rPr lang="uk-UA" sz="4000" b="1" dirty="0" smtClean="0"/>
              <a:t>13</a:t>
            </a:r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4000" dirty="0" smtClean="0"/>
              <a:t>9 + 7 = 9 + 1 + 6 = 10 + 6 = </a:t>
            </a:r>
            <a:r>
              <a:rPr lang="uk-UA" sz="4000" b="1" dirty="0" smtClean="0"/>
              <a:t>16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1074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3096344"/>
          </a:xfrm>
        </p:spPr>
        <p:txBody>
          <a:bodyPr>
            <a:normAutofit/>
          </a:bodyPr>
          <a:lstStyle/>
          <a:p>
            <a:r>
              <a:rPr lang="uk-UA" sz="4800" dirty="0"/>
              <a:t>Перше число 8, друге — 6. Знайдіть суму</a:t>
            </a:r>
            <a:r>
              <a:rPr lang="uk-UA" sz="4800" dirty="0" smtClean="0"/>
              <a:t>.</a:t>
            </a:r>
            <a:r>
              <a:rPr lang="uk-UA" sz="4900" dirty="0" smtClean="0"/>
              <a:t/>
            </a:r>
            <a:br>
              <a:rPr lang="uk-UA" sz="4900" dirty="0" smtClean="0"/>
            </a:br>
            <a:r>
              <a:rPr lang="uk-UA" sz="4900" dirty="0" smtClean="0"/>
              <a:t/>
            </a:r>
            <a:br>
              <a:rPr lang="uk-UA" sz="4900" dirty="0" smtClean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8" name="Округлений прямокутник 7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774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331236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Перше число 8, друге — 6. Знайдіть суму.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6 </a:t>
            </a:r>
            <a:r>
              <a:rPr lang="uk-UA" sz="6400" dirty="0" smtClean="0"/>
              <a:t>+ </a:t>
            </a:r>
            <a:r>
              <a:rPr lang="uk-UA" sz="6400" dirty="0"/>
              <a:t>8</a:t>
            </a:r>
            <a:r>
              <a:rPr lang="uk-UA" sz="6400" dirty="0" smtClean="0"/>
              <a:t> </a:t>
            </a:r>
            <a:r>
              <a:rPr lang="uk-UA" sz="6400" dirty="0" smtClean="0"/>
              <a:t>= </a:t>
            </a:r>
            <a:r>
              <a:rPr lang="uk-UA" sz="6400" b="1" dirty="0" smtClean="0"/>
              <a:t>14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35831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</TotalTime>
  <Words>292</Words>
  <Application>Microsoft Office PowerPoint</Application>
  <PresentationFormat>Екран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Тема Office</vt:lpstr>
      <vt:lpstr>Урок 2  Повторення вивченого в  2 класі.  ПОРОЗРЯДНЕ ДОДАВАННЯ І ВІДНІМАННЯ ЧИСЕЛ У МЕЖАХ 100 </vt:lpstr>
      <vt:lpstr>Пригадайте розряди двоцифрового числа</vt:lpstr>
      <vt:lpstr>Математичний диктант</vt:lpstr>
      <vt:lpstr>Знайдіть і запишіть різницю чисел 13 і 5; 16 і 7.  </vt:lpstr>
      <vt:lpstr>Знайдіть і запишіть різницю чисел 13 і 5; 16 і 7.  13 – 5 = 13 – 3 – 2 = 10 – 2 = 8 16 – 7 = 16 – 6 – 1 = 10 – 1 = 9</vt:lpstr>
      <vt:lpstr>Знайдіть і запишіть суму чисел 5 і 8; 9 і 7.  </vt:lpstr>
      <vt:lpstr>Знайдіть і запишіть суму чисел 5 і 8; 9 і 7.  5 + 8 = 5 + 5 + 3 = 10 + 3 = 13 9 + 7 = 9 + 1 + 6 = 10 + 6 = 16</vt:lpstr>
      <vt:lpstr>Перше число 8, друге — 6. Знайдіть суму.  </vt:lpstr>
      <vt:lpstr>Перше число 8, друге — 6. Знайдіть суму.  6 + 8 = 14</vt:lpstr>
      <vt:lpstr>Сума двох чисел 13. Одне з них 4. Знайдіть друге число.</vt:lpstr>
      <vt:lpstr>Сума двох чисел 13.  Одне з них 4. Знайдіть друге число.  13  – 4 = 9</vt:lpstr>
      <vt:lpstr>Знайдіть значення виразу  14 – а, якщо а = 9.</vt:lpstr>
      <vt:lpstr>Якщо а = 9, то 14 – а =  14 – 9 = 5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54</cp:revision>
  <dcterms:created xsi:type="dcterms:W3CDTF">2020-08-25T18:04:13Z</dcterms:created>
  <dcterms:modified xsi:type="dcterms:W3CDTF">2020-08-28T18:06:42Z</dcterms:modified>
</cp:coreProperties>
</file>