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21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310" r:id="rId13"/>
    <p:sldId id="311" r:id="rId14"/>
    <p:sldId id="312" r:id="rId15"/>
    <p:sldId id="313" r:id="rId16"/>
    <p:sldId id="285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260" r:id="rId25"/>
    <p:sldId id="261" r:id="rId26"/>
    <p:sldId id="30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6" y="2492896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Урок </a:t>
            </a:r>
            <a:r>
              <a:rPr lang="en-US" b="1" smtClean="0"/>
              <a:t>2</a:t>
            </a:r>
            <a:r>
              <a:rPr lang="uk-UA" b="1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100" dirty="0" smtClean="0">
                <a:solidFill>
                  <a:srgbClr val="00CC99"/>
                </a:solidFill>
              </a:rPr>
              <a:t>Повторення вивченого в  2 класі. </a:t>
            </a:r>
            <a:br>
              <a:rPr lang="uk-UA" sz="3100" dirty="0" smtClean="0">
                <a:solidFill>
                  <a:srgbClr val="00CC99"/>
                </a:solidFill>
              </a:rPr>
            </a:br>
            <a:r>
              <a:rPr lang="uk-UA" sz="3100" b="1" dirty="0" smtClean="0">
                <a:solidFill>
                  <a:srgbClr val="00CC99"/>
                </a:solidFill>
              </a:rPr>
              <a:t>ПОРОЗРЯДНЕ ДОДАВАННЯ І ВІДНІМАННЯ ЧИСЕЛ У МЕЖАХ 100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92888" cy="1568334"/>
          </a:xfrm>
        </p:spPr>
        <p:txBody>
          <a:bodyPr>
            <a:normAutofit fontScale="90000"/>
          </a:bodyPr>
          <a:lstStyle/>
          <a:p>
            <a:r>
              <a:rPr lang="uk-UA" sz="5400" dirty="0"/>
              <a:t>Знайдіть і запишіть різницю чисел 32 і </a:t>
            </a:r>
            <a:r>
              <a:rPr lang="uk-UA" sz="5400" dirty="0" smtClean="0"/>
              <a:t>20</a:t>
            </a:r>
            <a:endParaRPr lang="ru-RU" b="1" dirty="0"/>
          </a:p>
        </p:txBody>
      </p:sp>
      <p:grpSp>
        <p:nvGrpSpPr>
          <p:cNvPr id="2" name="Групувати 1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4" name="Округлений прямокутник 3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0750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6541"/>
            <a:ext cx="9144000" cy="3038803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384376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Знайдіть і запишіть різницю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чисел </a:t>
            </a:r>
            <a:r>
              <a:rPr lang="uk-UA" dirty="0"/>
              <a:t>32 і </a:t>
            </a:r>
            <a:r>
              <a:rPr lang="uk-UA" dirty="0" smtClean="0"/>
              <a:t>20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32 – 20 = </a:t>
            </a:r>
            <a:r>
              <a:rPr lang="uk-UA" sz="6400" b="1" dirty="0" smtClean="0"/>
              <a:t>12</a:t>
            </a:r>
            <a:endParaRPr lang="ru-RU" sz="6400" b="1" dirty="0"/>
          </a:p>
        </p:txBody>
      </p:sp>
      <p:sp>
        <p:nvSpPr>
          <p:cNvPr id="4" name="Вигнута догори стрілка 3"/>
          <p:cNvSpPr/>
          <p:nvPr/>
        </p:nvSpPr>
        <p:spPr>
          <a:xfrm>
            <a:off x="2699792" y="2708920"/>
            <a:ext cx="1800200" cy="432048"/>
          </a:xfrm>
          <a:prstGeom prst="curvedDownArrow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08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92888" cy="1568334"/>
          </a:xfrm>
        </p:spPr>
        <p:txBody>
          <a:bodyPr>
            <a:normAutofit/>
          </a:bodyPr>
          <a:lstStyle/>
          <a:p>
            <a:pPr lvl="0"/>
            <a:r>
              <a:rPr lang="uk-UA" sz="4800" dirty="0" smtClean="0"/>
              <a:t>На скільки число 25 </a:t>
            </a:r>
            <a:br>
              <a:rPr lang="uk-UA" sz="4800" dirty="0" smtClean="0"/>
            </a:br>
            <a:r>
              <a:rPr lang="uk-UA" sz="4800" dirty="0" smtClean="0"/>
              <a:t>більше від </a:t>
            </a:r>
            <a:r>
              <a:rPr lang="uk-UA" sz="4800" dirty="0"/>
              <a:t>10?</a:t>
            </a:r>
            <a:endParaRPr lang="ru-RU" sz="4800" dirty="0"/>
          </a:p>
        </p:txBody>
      </p:sp>
      <p:grpSp>
        <p:nvGrpSpPr>
          <p:cNvPr id="2" name="Групувати 1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4" name="Округлений прямокутник 3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8890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384376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На скільки число 25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більше </a:t>
            </a:r>
            <a:r>
              <a:rPr lang="uk-UA" dirty="0"/>
              <a:t>від 10?</a:t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25 – </a:t>
            </a:r>
            <a:r>
              <a:rPr lang="uk-UA" sz="6400" dirty="0"/>
              <a:t>1</a:t>
            </a:r>
            <a:r>
              <a:rPr lang="uk-UA" sz="6400" dirty="0" smtClean="0"/>
              <a:t>0 = </a:t>
            </a:r>
            <a:r>
              <a:rPr lang="uk-UA" sz="6400" b="1" dirty="0" smtClean="0"/>
              <a:t>15</a:t>
            </a:r>
            <a:endParaRPr lang="ru-RU" sz="6400" b="1" dirty="0"/>
          </a:p>
        </p:txBody>
      </p:sp>
      <p:sp>
        <p:nvSpPr>
          <p:cNvPr id="4" name="Вигнута догори стрілка 3"/>
          <p:cNvSpPr/>
          <p:nvPr/>
        </p:nvSpPr>
        <p:spPr>
          <a:xfrm>
            <a:off x="2699792" y="2708920"/>
            <a:ext cx="1800200" cy="432048"/>
          </a:xfrm>
          <a:prstGeom prst="curvedDownArrow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99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92888" cy="1568334"/>
          </a:xfrm>
        </p:spPr>
        <p:txBody>
          <a:bodyPr>
            <a:normAutofit/>
          </a:bodyPr>
          <a:lstStyle/>
          <a:p>
            <a:pPr lvl="0"/>
            <a:r>
              <a:rPr lang="uk-UA" sz="4800" dirty="0"/>
              <a:t>Збільште число 50 на </a:t>
            </a:r>
            <a:r>
              <a:rPr lang="uk-UA" sz="4800" dirty="0" smtClean="0"/>
              <a:t>25</a:t>
            </a:r>
            <a:endParaRPr lang="ru-RU" sz="4800" dirty="0"/>
          </a:p>
        </p:txBody>
      </p:sp>
      <p:grpSp>
        <p:nvGrpSpPr>
          <p:cNvPr id="2" name="Групувати 1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4" name="Округлений прямокутник 3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2055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384376"/>
          </a:xfrm>
        </p:spPr>
        <p:txBody>
          <a:bodyPr>
            <a:normAutofit/>
          </a:bodyPr>
          <a:lstStyle/>
          <a:p>
            <a:r>
              <a:rPr lang="uk-UA" dirty="0"/>
              <a:t>Збільште число 50 на </a:t>
            </a:r>
            <a:r>
              <a:rPr lang="uk-UA" dirty="0" smtClean="0"/>
              <a:t>25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/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50 + 25 = </a:t>
            </a:r>
            <a:r>
              <a:rPr lang="uk-UA" sz="6400" b="1" dirty="0" smtClean="0"/>
              <a:t>75</a:t>
            </a:r>
            <a:endParaRPr lang="ru-RU" sz="6400" b="1" dirty="0"/>
          </a:p>
        </p:txBody>
      </p:sp>
      <p:sp>
        <p:nvSpPr>
          <p:cNvPr id="4" name="Вигнута догори стрілка 3"/>
          <p:cNvSpPr/>
          <p:nvPr/>
        </p:nvSpPr>
        <p:spPr>
          <a:xfrm>
            <a:off x="2699792" y="2708920"/>
            <a:ext cx="1800200" cy="432048"/>
          </a:xfrm>
          <a:prstGeom prst="curvedDownArrow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Вигнута догори стрілка 1"/>
          <p:cNvSpPr/>
          <p:nvPr/>
        </p:nvSpPr>
        <p:spPr>
          <a:xfrm rot="1164745">
            <a:off x="4141828" y="2657350"/>
            <a:ext cx="756790" cy="294207"/>
          </a:xfrm>
          <a:prstGeom prst="curvedDownArrow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00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увати 2"/>
          <p:cNvGrpSpPr/>
          <p:nvPr/>
        </p:nvGrpSpPr>
        <p:grpSpPr>
          <a:xfrm>
            <a:off x="478414" y="1412776"/>
            <a:ext cx="8173346" cy="2880320"/>
            <a:chOff x="251520" y="476672"/>
            <a:chExt cx="8173346" cy="288032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76672"/>
              <a:ext cx="7453919" cy="2880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516312" y="719004"/>
              <a:ext cx="8114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b="1" dirty="0" smtClean="0">
                  <a:solidFill>
                    <a:srgbClr val="FF0000"/>
                  </a:solidFill>
                </a:rPr>
                <a:t>= 96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39983" y="1556792"/>
              <a:ext cx="8114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b="1" dirty="0" smtClean="0">
                  <a:solidFill>
                    <a:srgbClr val="FF0000"/>
                  </a:solidFill>
                </a:rPr>
                <a:t>= 96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24328" y="745540"/>
              <a:ext cx="8114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b="1" dirty="0" smtClean="0">
                  <a:solidFill>
                    <a:srgbClr val="FF0000"/>
                  </a:solidFill>
                </a:rPr>
                <a:t>= 32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24328" y="1556792"/>
              <a:ext cx="8114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b="1" dirty="0" smtClean="0">
                  <a:solidFill>
                    <a:srgbClr val="FF0000"/>
                  </a:solidFill>
                </a:rPr>
                <a:t>= 32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31640" y="2348880"/>
              <a:ext cx="20457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b="1" dirty="0" smtClean="0">
                  <a:solidFill>
                    <a:srgbClr val="FF0000"/>
                  </a:solidFill>
                </a:rPr>
                <a:t>= 50 + 8 = 58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48703" y="2786738"/>
              <a:ext cx="20457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b="1" dirty="0" smtClean="0">
                  <a:solidFill>
                    <a:srgbClr val="FF0000"/>
                  </a:solidFill>
                </a:rPr>
                <a:t>= 54 + 5 = 59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72200" y="2348880"/>
              <a:ext cx="20457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b="1" dirty="0" smtClean="0">
                  <a:solidFill>
                    <a:srgbClr val="FF0000"/>
                  </a:solidFill>
                </a:rPr>
                <a:t>= 30 + 2 = 32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79113" y="2761764"/>
              <a:ext cx="20457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b="1" dirty="0" smtClean="0">
                  <a:solidFill>
                    <a:srgbClr val="FF0000"/>
                  </a:solidFill>
                </a:rPr>
                <a:t>= 28 – 5 = 23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Прямокутник 4"/>
          <p:cNvSpPr/>
          <p:nvPr/>
        </p:nvSpPr>
        <p:spPr>
          <a:xfrm>
            <a:off x="323528" y="553035"/>
            <a:ext cx="84969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виконання вправи </a:t>
            </a:r>
            <a:r>
              <a:rPr lang="uk-UA" sz="3200" dirty="0" smtClean="0"/>
              <a:t>4.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2177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323528" y="553035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задачі 5.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137810"/>
            <a:ext cx="7040307" cy="164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увати 17"/>
          <p:cNvGrpSpPr/>
          <p:nvPr/>
        </p:nvGrpSpPr>
        <p:grpSpPr>
          <a:xfrm>
            <a:off x="467544" y="2924944"/>
            <a:ext cx="5124891" cy="1368152"/>
            <a:chOff x="467544" y="2708920"/>
            <a:chExt cx="5124891" cy="1368152"/>
          </a:xfrm>
        </p:grpSpPr>
        <p:sp>
          <p:nvSpPr>
            <p:cNvPr id="17" name="Округлений прямокутник 16"/>
            <p:cNvSpPr/>
            <p:nvPr/>
          </p:nvSpPr>
          <p:spPr>
            <a:xfrm>
              <a:off x="467544" y="2708920"/>
              <a:ext cx="5124891" cy="136815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кутник 13"/>
            <p:cNvSpPr/>
            <p:nvPr/>
          </p:nvSpPr>
          <p:spPr>
            <a:xfrm>
              <a:off x="467544" y="2867603"/>
              <a:ext cx="4392488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3200" dirty="0" smtClean="0"/>
                <a:t>І д. — 30 м</a:t>
              </a:r>
            </a:p>
            <a:p>
              <a:r>
                <a:rPr lang="uk-UA" sz="3200" dirty="0" smtClean="0"/>
                <a:t>ІІ д. — ?, на 10 м більше </a:t>
              </a:r>
              <a:endParaRPr lang="ru-RU" sz="3200" dirty="0"/>
            </a:p>
          </p:txBody>
        </p:sp>
        <p:sp>
          <p:nvSpPr>
            <p:cNvPr id="15" name="Права фігурна дужка 14"/>
            <p:cNvSpPr/>
            <p:nvPr/>
          </p:nvSpPr>
          <p:spPr>
            <a:xfrm>
              <a:off x="4860032" y="2924944"/>
              <a:ext cx="216024" cy="1019877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60387" y="3142494"/>
              <a:ext cx="432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/>
                <a:t>?</a:t>
              </a:r>
              <a:endParaRPr lang="ru-RU" sz="3200" dirty="0"/>
            </a:p>
          </p:txBody>
        </p:sp>
      </p:grpSp>
      <p:sp>
        <p:nvSpPr>
          <p:cNvPr id="22" name="Заголовок 6"/>
          <p:cNvSpPr txBox="1">
            <a:spLocks/>
          </p:cNvSpPr>
          <p:nvPr/>
        </p:nvSpPr>
        <p:spPr>
          <a:xfrm>
            <a:off x="503059" y="4293096"/>
            <a:ext cx="7992888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200" i="1" dirty="0" smtClean="0"/>
              <a:t>Розв’язання</a:t>
            </a:r>
          </a:p>
          <a:p>
            <a:pPr marL="514350" indent="-514350" algn="l">
              <a:buAutoNum type="arabicParenR"/>
            </a:pPr>
            <a:r>
              <a:rPr lang="uk-UA" sz="3200" b="1" dirty="0" smtClean="0"/>
              <a:t>30 + 10 = 40 (м) — дороги відремонтували ІІ дня;</a:t>
            </a:r>
          </a:p>
          <a:p>
            <a:pPr marL="514350" indent="-514350" algn="l">
              <a:buAutoNum type="arabicParenR"/>
            </a:pPr>
            <a:r>
              <a:rPr lang="uk-UA" sz="3200" b="1" dirty="0" smtClean="0"/>
              <a:t>30 + 40 = 70 (м).</a:t>
            </a:r>
          </a:p>
          <a:p>
            <a:pPr algn="l"/>
            <a:endParaRPr lang="uk-UA" sz="3200" b="1" dirty="0" smtClean="0"/>
          </a:p>
          <a:p>
            <a:pPr algn="l"/>
            <a:r>
              <a:rPr lang="uk-UA" sz="3200" i="1" dirty="0" smtClean="0"/>
              <a:t>Відповідь: </a:t>
            </a:r>
            <a:r>
              <a:rPr lang="uk-UA" sz="3200" dirty="0" smtClean="0"/>
              <a:t>70 м дороги відремонтувала бригада робітників за два дні.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323528" y="553035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задачі 6.</a:t>
            </a:r>
            <a:endParaRPr lang="ru-RU" sz="3200" dirty="0"/>
          </a:p>
        </p:txBody>
      </p:sp>
      <p:grpSp>
        <p:nvGrpSpPr>
          <p:cNvPr id="18" name="Групувати 17"/>
          <p:cNvGrpSpPr/>
          <p:nvPr/>
        </p:nvGrpSpPr>
        <p:grpSpPr>
          <a:xfrm>
            <a:off x="503059" y="3567667"/>
            <a:ext cx="5737448" cy="1085469"/>
            <a:chOff x="503059" y="2896272"/>
            <a:chExt cx="5737448" cy="1194016"/>
          </a:xfrm>
        </p:grpSpPr>
        <p:sp>
          <p:nvSpPr>
            <p:cNvPr id="17" name="Округлений прямокутник 16"/>
            <p:cNvSpPr/>
            <p:nvPr/>
          </p:nvSpPr>
          <p:spPr>
            <a:xfrm>
              <a:off x="503059" y="2896272"/>
              <a:ext cx="5737448" cy="1194016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кутник 13"/>
            <p:cNvSpPr/>
            <p:nvPr/>
          </p:nvSpPr>
          <p:spPr>
            <a:xfrm>
              <a:off x="755576" y="2896272"/>
              <a:ext cx="532859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3200" dirty="0" smtClean="0"/>
                <a:t>Блокнотів  — 4 шт. по 6 грн</a:t>
              </a:r>
            </a:p>
            <a:p>
              <a:r>
                <a:rPr lang="uk-UA" sz="3200" dirty="0" smtClean="0"/>
                <a:t>Фарби — 70 грн</a:t>
              </a:r>
              <a:endParaRPr lang="ru-RU" sz="3200" dirty="0"/>
            </a:p>
          </p:txBody>
        </p:sp>
        <p:sp>
          <p:nvSpPr>
            <p:cNvPr id="15" name="Права фігурна дужка 14"/>
            <p:cNvSpPr/>
            <p:nvPr/>
          </p:nvSpPr>
          <p:spPr>
            <a:xfrm>
              <a:off x="5508104" y="2991202"/>
              <a:ext cx="216024" cy="1019877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08459" y="3142494"/>
              <a:ext cx="432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/>
                <a:t>?</a:t>
              </a:r>
              <a:endParaRPr lang="ru-RU" sz="3200" dirty="0"/>
            </a:p>
          </p:txBody>
        </p:sp>
      </p:grpSp>
      <p:sp>
        <p:nvSpPr>
          <p:cNvPr id="22" name="Заголовок 6"/>
          <p:cNvSpPr txBox="1">
            <a:spLocks/>
          </p:cNvSpPr>
          <p:nvPr/>
        </p:nvSpPr>
        <p:spPr>
          <a:xfrm>
            <a:off x="503059" y="4653136"/>
            <a:ext cx="7992888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200" i="1" dirty="0" smtClean="0"/>
              <a:t>Розв’язання</a:t>
            </a:r>
          </a:p>
          <a:p>
            <a:pPr marL="514350" indent="-514350" algn="l">
              <a:buAutoNum type="arabicParenR"/>
            </a:pPr>
            <a:r>
              <a:rPr lang="uk-UA" sz="3200" b="1" dirty="0" smtClean="0"/>
              <a:t>6 </a:t>
            </a:r>
            <a:r>
              <a:rPr lang="uk-UA" sz="2100" b="1" dirty="0" smtClean="0"/>
              <a:t>•</a:t>
            </a:r>
            <a:r>
              <a:rPr lang="uk-UA" sz="3200" b="1" dirty="0" smtClean="0"/>
              <a:t> 4 = 24 (грн) — вартість блокнотів;</a:t>
            </a:r>
          </a:p>
          <a:p>
            <a:pPr marL="514350" indent="-514350" algn="l">
              <a:buAutoNum type="arabicParenR"/>
            </a:pPr>
            <a:r>
              <a:rPr lang="uk-UA" sz="3200" b="1" dirty="0" smtClean="0"/>
              <a:t>24 + 70 = 94 (грн).</a:t>
            </a:r>
          </a:p>
          <a:p>
            <a:pPr algn="l"/>
            <a:r>
              <a:rPr lang="uk-UA" sz="3200" i="1" dirty="0" smtClean="0"/>
              <a:t>Відповідь: </a:t>
            </a:r>
            <a:r>
              <a:rPr lang="uk-UA" sz="3200" dirty="0" smtClean="0"/>
              <a:t>90 грн вартість покупки.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85530"/>
            <a:ext cx="4968552" cy="1504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8313" y="2405254"/>
            <a:ext cx="84101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Купили 4 блокноти по 6 грн кожен і фарби за 70 грн. Яка вартість покупки?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9233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323528" y="553035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задачі 7.</a:t>
            </a:r>
            <a:endParaRPr lang="ru-RU" sz="3200" dirty="0"/>
          </a:p>
        </p:txBody>
      </p:sp>
      <p:sp>
        <p:nvSpPr>
          <p:cNvPr id="22" name="Заголовок 6"/>
          <p:cNvSpPr txBox="1">
            <a:spLocks/>
          </p:cNvSpPr>
          <p:nvPr/>
        </p:nvSpPr>
        <p:spPr>
          <a:xfrm>
            <a:off x="251520" y="4365104"/>
            <a:ext cx="8784976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200" i="1" dirty="0" smtClean="0"/>
              <a:t>Складемо вираз і знайдемо його значення.</a:t>
            </a:r>
          </a:p>
          <a:p>
            <a:pPr algn="l"/>
            <a:r>
              <a:rPr lang="uk-UA" sz="3200" b="1" dirty="0" smtClean="0"/>
              <a:t>10 </a:t>
            </a:r>
            <a:r>
              <a:rPr lang="uk-UA" sz="2800" b="1" dirty="0" smtClean="0"/>
              <a:t>•</a:t>
            </a:r>
            <a:r>
              <a:rPr lang="uk-UA" sz="3200" b="1" dirty="0" smtClean="0"/>
              <a:t> 6 + 20 = 60 + 20 = 80</a:t>
            </a:r>
          </a:p>
          <a:p>
            <a:pPr algn="l"/>
            <a:r>
              <a:rPr lang="uk-UA" sz="3200" i="1" dirty="0" smtClean="0"/>
              <a:t>Порівняємо числа.</a:t>
            </a:r>
            <a:endParaRPr lang="uk-UA" sz="3200" i="1" dirty="0"/>
          </a:p>
          <a:p>
            <a:pPr algn="l"/>
            <a:r>
              <a:rPr lang="uk-UA" sz="3200" b="1" dirty="0" smtClean="0"/>
              <a:t>100 &gt; 80</a:t>
            </a:r>
          </a:p>
          <a:p>
            <a:pPr algn="l"/>
            <a:r>
              <a:rPr lang="uk-UA" sz="3200" i="1" dirty="0" smtClean="0"/>
              <a:t>Відповідь: </a:t>
            </a:r>
            <a:r>
              <a:rPr lang="uk-UA" sz="3200" dirty="0" smtClean="0"/>
              <a:t>грошей на сплату рахунка не вистачить.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510" y="1137810"/>
            <a:ext cx="7099003" cy="1139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3" y="2276872"/>
            <a:ext cx="1548410" cy="82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09" y="2564904"/>
            <a:ext cx="1548410" cy="82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815" y="2846511"/>
            <a:ext cx="1548410" cy="82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236" y="3105447"/>
            <a:ext cx="1548410" cy="82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976" y="3387053"/>
            <a:ext cx="1548410" cy="82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8538">
            <a:off x="3042962" y="2680175"/>
            <a:ext cx="1548410" cy="82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897922"/>
            <a:ext cx="1597501" cy="84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5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круглений прямокутник 3"/>
          <p:cNvSpPr/>
          <p:nvPr/>
        </p:nvSpPr>
        <p:spPr>
          <a:xfrm>
            <a:off x="4623289" y="3396481"/>
            <a:ext cx="740799" cy="1080120"/>
          </a:xfrm>
          <a:prstGeom prst="round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032" y="332656"/>
            <a:ext cx="7772400" cy="1470025"/>
          </a:xfrm>
        </p:spPr>
        <p:txBody>
          <a:bodyPr/>
          <a:lstStyle/>
          <a:p>
            <a:r>
              <a:rPr lang="uk-UA" dirty="0" smtClean="0"/>
              <a:t>Пригадайте розряди двоцифрового числа</a:t>
            </a:r>
            <a:endParaRPr lang="ru-RU" dirty="0"/>
          </a:p>
        </p:txBody>
      </p:sp>
      <p:cxnSp>
        <p:nvCxnSpPr>
          <p:cNvPr id="8" name="Пряма зі стрілкою 7"/>
          <p:cNvCxnSpPr/>
          <p:nvPr/>
        </p:nvCxnSpPr>
        <p:spPr>
          <a:xfrm flipH="1">
            <a:off x="5364089" y="3192817"/>
            <a:ext cx="720079" cy="275672"/>
          </a:xfrm>
          <a:prstGeom prst="straightConnector1">
            <a:avLst/>
          </a:prstGeom>
          <a:ln w="22225" cap="rnd">
            <a:solidFill>
              <a:srgbClr val="00CC99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06256" y="2566697"/>
            <a:ext cx="329423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400" b="1" dirty="0" smtClean="0">
                <a:solidFill>
                  <a:srgbClr val="00CC99"/>
                </a:solidFill>
              </a:rPr>
              <a:t>Розряд одиниць</a:t>
            </a:r>
            <a:endParaRPr lang="ru-RU" sz="3400" b="1" dirty="0">
              <a:solidFill>
                <a:srgbClr val="00CC99"/>
              </a:solidFill>
            </a:endParaRPr>
          </a:p>
        </p:txBody>
      </p:sp>
      <p:sp>
        <p:nvSpPr>
          <p:cNvPr id="14" name="Округлений прямокутник 13"/>
          <p:cNvSpPr/>
          <p:nvPr/>
        </p:nvSpPr>
        <p:spPr>
          <a:xfrm>
            <a:off x="3707904" y="3396481"/>
            <a:ext cx="740799" cy="108012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 зі стрілкою 14"/>
          <p:cNvCxnSpPr/>
          <p:nvPr/>
        </p:nvCxnSpPr>
        <p:spPr>
          <a:xfrm>
            <a:off x="3008542" y="3195389"/>
            <a:ext cx="699362" cy="275672"/>
          </a:xfrm>
          <a:prstGeom prst="straightConnector1">
            <a:avLst/>
          </a:prstGeom>
          <a:ln w="22225" cap="rnd">
            <a:solidFill>
              <a:srgbClr val="FFC00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1560" y="2564904"/>
            <a:ext cx="321331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400" b="1" dirty="0" smtClean="0">
                <a:solidFill>
                  <a:schemeClr val="accent6"/>
                </a:solidFill>
              </a:rPr>
              <a:t>Розряд десятків</a:t>
            </a:r>
            <a:endParaRPr lang="ru-RU" sz="3400" b="1" dirty="0">
              <a:solidFill>
                <a:schemeClr val="accent6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401130" y="3468490"/>
            <a:ext cx="2304256" cy="1080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8000" b="1" dirty="0" smtClean="0"/>
              <a:t>2 3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405161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14" grpId="0" animBg="1"/>
      <p:bldP spid="17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323528" y="553035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виконання вправи 8.</a:t>
            </a:r>
          </a:p>
          <a:p>
            <a:r>
              <a:rPr lang="uk-UA" sz="3200" dirty="0" smtClean="0"/>
              <a:t>Порівнюємо іменовані числа.</a:t>
            </a:r>
            <a:endParaRPr lang="ru-RU" sz="3200" dirty="0"/>
          </a:p>
        </p:txBody>
      </p:sp>
      <p:sp>
        <p:nvSpPr>
          <p:cNvPr id="22" name="Заголовок 6"/>
          <p:cNvSpPr txBox="1">
            <a:spLocks/>
          </p:cNvSpPr>
          <p:nvPr/>
        </p:nvSpPr>
        <p:spPr>
          <a:xfrm>
            <a:off x="543226" y="2708920"/>
            <a:ext cx="8280920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4000" dirty="0" smtClean="0">
                <a:solidFill>
                  <a:srgbClr val="00CC99"/>
                </a:solidFill>
              </a:rPr>
              <a:t>Як порівняти між собою два іменовані числа, подані в різних одиницях вимірювання довжини?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78" y="1700808"/>
            <a:ext cx="828826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527981" y="4941168"/>
            <a:ext cx="79324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/>
              <a:t> </a:t>
            </a:r>
            <a:r>
              <a:rPr lang="uk-UA" sz="4000" dirty="0" smtClean="0"/>
              <a:t>Треба подати </a:t>
            </a:r>
            <a:r>
              <a:rPr lang="uk-UA" sz="4000" dirty="0"/>
              <a:t>їх в однакових одиницях вимірювання.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4129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323528" y="553035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виконання вправи 8.</a:t>
            </a:r>
          </a:p>
          <a:p>
            <a:r>
              <a:rPr lang="uk-UA" sz="3200" dirty="0" smtClean="0"/>
              <a:t>Порівнюємо іменовані числа.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78" y="1700808"/>
            <a:ext cx="828826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527980" y="2636912"/>
            <a:ext cx="793244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/>
              <a:t>Отже, порівняємо між собою </a:t>
            </a:r>
            <a:br>
              <a:rPr lang="uk-UA" sz="4000" dirty="0" smtClean="0"/>
            </a:br>
            <a:r>
              <a:rPr lang="uk-UA" sz="4000" dirty="0" smtClean="0"/>
              <a:t>3 м і 29 дм. Подамо іменоване число 3 м у меншій одиниці вимірювання.</a:t>
            </a:r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611560" y="4619855"/>
            <a:ext cx="8280920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4000" dirty="0" smtClean="0">
                <a:solidFill>
                  <a:srgbClr val="00CC99"/>
                </a:solidFill>
              </a:rPr>
              <a:t>3 м = 30 дм, тоді </a:t>
            </a:r>
            <a:r>
              <a:rPr lang="uk-UA" sz="4000" dirty="0" smtClean="0"/>
              <a:t>30 дм </a:t>
            </a:r>
            <a:r>
              <a:rPr lang="uk-UA" sz="4000" dirty="0" smtClean="0">
                <a:solidFill>
                  <a:srgbClr val="00CC99"/>
                </a:solidFill>
              </a:rPr>
              <a:t>&gt; </a:t>
            </a:r>
            <a:r>
              <a:rPr lang="uk-UA" sz="4000" dirty="0" smtClean="0"/>
              <a:t>29 </a:t>
            </a:r>
            <a:r>
              <a:rPr lang="uk-UA" sz="4000" dirty="0" err="1" smtClean="0"/>
              <a:t>дм</a:t>
            </a:r>
            <a:r>
              <a:rPr lang="uk-UA" sz="4000" dirty="0" smtClean="0"/>
              <a:t>;</a:t>
            </a:r>
          </a:p>
          <a:p>
            <a:pPr algn="l"/>
            <a:r>
              <a:rPr lang="uk-UA" sz="4000" dirty="0"/>
              <a:t>	</a:t>
            </a:r>
            <a:r>
              <a:rPr lang="uk-UA" sz="4000" dirty="0" smtClean="0"/>
              <a:t>			</a:t>
            </a:r>
            <a:r>
              <a:rPr lang="uk-UA" sz="4000" dirty="0"/>
              <a:t> </a:t>
            </a:r>
            <a:r>
              <a:rPr lang="uk-UA" sz="4000" dirty="0" smtClean="0"/>
              <a:t>3 м </a:t>
            </a:r>
            <a:r>
              <a:rPr lang="uk-UA" sz="4000" dirty="0">
                <a:solidFill>
                  <a:srgbClr val="00CC99"/>
                </a:solidFill>
              </a:rPr>
              <a:t>&gt; </a:t>
            </a:r>
            <a:r>
              <a:rPr lang="uk-UA" sz="4000" dirty="0"/>
              <a:t>29 дм</a:t>
            </a:r>
            <a:endParaRPr lang="uk-UA" sz="4000" dirty="0" smtClean="0"/>
          </a:p>
        </p:txBody>
      </p:sp>
    </p:spTree>
    <p:extLst>
      <p:ext uri="{BB962C8B-B14F-4D97-AF65-F5344CB8AC3E}">
        <p14:creationId xmlns:p14="http://schemas.microsoft.com/office/powerpoint/2010/main" val="40548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323528" y="553035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виконання вправи 8.</a:t>
            </a:r>
          </a:p>
          <a:p>
            <a:r>
              <a:rPr lang="uk-UA" sz="3200" dirty="0" smtClean="0"/>
              <a:t>Порівнюємо іменовані числа.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78" y="1700808"/>
            <a:ext cx="828826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527980" y="2636912"/>
            <a:ext cx="793244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/>
              <a:t>Порівняємо між собою 40 см і </a:t>
            </a:r>
            <a:br>
              <a:rPr lang="uk-UA" sz="4000" dirty="0" smtClean="0"/>
            </a:br>
            <a:r>
              <a:rPr lang="uk-UA" sz="4000" dirty="0" smtClean="0"/>
              <a:t>4 дм 2 см. Подамо іменоване число 4 дм 2 см у меншій одиниці вимірювання.</a:t>
            </a:r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611560" y="4619855"/>
            <a:ext cx="8280920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4000" dirty="0" smtClean="0">
                <a:solidFill>
                  <a:srgbClr val="00CC99"/>
                </a:solidFill>
              </a:rPr>
              <a:t>4 дм 2 см = 42 </a:t>
            </a:r>
            <a:r>
              <a:rPr lang="uk-UA" sz="4000" dirty="0" err="1" smtClean="0">
                <a:solidFill>
                  <a:srgbClr val="00CC99"/>
                </a:solidFill>
              </a:rPr>
              <a:t>см</a:t>
            </a:r>
            <a:r>
              <a:rPr lang="uk-UA" sz="4000" dirty="0" smtClean="0">
                <a:solidFill>
                  <a:srgbClr val="00CC99"/>
                </a:solidFill>
              </a:rPr>
              <a:t>, тоді </a:t>
            </a:r>
            <a:r>
              <a:rPr lang="uk-UA" sz="4000" dirty="0" smtClean="0"/>
              <a:t>40 см </a:t>
            </a:r>
            <a:r>
              <a:rPr lang="uk-UA" sz="4000" dirty="0" smtClean="0">
                <a:solidFill>
                  <a:srgbClr val="00CC99"/>
                </a:solidFill>
              </a:rPr>
              <a:t>&lt; </a:t>
            </a:r>
            <a:r>
              <a:rPr lang="uk-UA" sz="4000" dirty="0" smtClean="0"/>
              <a:t>42 </a:t>
            </a:r>
            <a:r>
              <a:rPr lang="uk-UA" sz="4000" dirty="0" err="1" smtClean="0"/>
              <a:t>см</a:t>
            </a:r>
            <a:r>
              <a:rPr lang="uk-UA" sz="4000" dirty="0" smtClean="0"/>
              <a:t>;</a:t>
            </a:r>
          </a:p>
          <a:p>
            <a:pPr algn="l"/>
            <a:r>
              <a:rPr lang="uk-UA" sz="4000" dirty="0"/>
              <a:t>	</a:t>
            </a:r>
            <a:r>
              <a:rPr lang="uk-UA" sz="4000" dirty="0" smtClean="0"/>
              <a:t>			     40 см </a:t>
            </a:r>
            <a:r>
              <a:rPr lang="uk-UA" sz="4000" dirty="0" smtClean="0">
                <a:solidFill>
                  <a:srgbClr val="00CC99"/>
                </a:solidFill>
              </a:rPr>
              <a:t>&lt; </a:t>
            </a:r>
            <a:r>
              <a:rPr lang="uk-UA" sz="4000" dirty="0" smtClean="0"/>
              <a:t>4 дм 2 см </a:t>
            </a:r>
          </a:p>
        </p:txBody>
      </p:sp>
    </p:spTree>
    <p:extLst>
      <p:ext uri="{BB962C8B-B14F-4D97-AF65-F5344CB8AC3E}">
        <p14:creationId xmlns:p14="http://schemas.microsoft.com/office/powerpoint/2010/main" val="208491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323528" y="553035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виконання вправи 8.</a:t>
            </a:r>
          </a:p>
          <a:p>
            <a:r>
              <a:rPr lang="uk-UA" sz="3200" dirty="0" smtClean="0"/>
              <a:t>Порівнюємо іменовані числа.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78" y="1700808"/>
            <a:ext cx="828826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527980" y="2636912"/>
            <a:ext cx="793244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/>
              <a:t>Порівняємо між собою 52 дм і </a:t>
            </a:r>
            <a:br>
              <a:rPr lang="uk-UA" sz="4000" dirty="0" smtClean="0"/>
            </a:br>
            <a:r>
              <a:rPr lang="uk-UA" sz="4000" dirty="0" smtClean="0"/>
              <a:t>5 м 3 дм. Подамо іменоване число 5 м 3 дм у меншій одиниці вимірювання.</a:t>
            </a:r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611560" y="4619855"/>
            <a:ext cx="8280920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4000" dirty="0" smtClean="0">
                <a:solidFill>
                  <a:srgbClr val="00CC99"/>
                </a:solidFill>
              </a:rPr>
              <a:t>5 м 3 дм = 53 </a:t>
            </a:r>
            <a:r>
              <a:rPr lang="uk-UA" sz="4000" dirty="0" err="1" smtClean="0">
                <a:solidFill>
                  <a:srgbClr val="00CC99"/>
                </a:solidFill>
              </a:rPr>
              <a:t>дм</a:t>
            </a:r>
            <a:r>
              <a:rPr lang="uk-UA" sz="4000" dirty="0" smtClean="0">
                <a:solidFill>
                  <a:srgbClr val="00CC99"/>
                </a:solidFill>
              </a:rPr>
              <a:t>, тоді </a:t>
            </a:r>
            <a:r>
              <a:rPr lang="uk-UA" sz="4000" dirty="0" smtClean="0"/>
              <a:t>52 дм </a:t>
            </a:r>
            <a:r>
              <a:rPr lang="uk-UA" sz="4000" dirty="0" smtClean="0">
                <a:solidFill>
                  <a:srgbClr val="00CC99"/>
                </a:solidFill>
              </a:rPr>
              <a:t>&lt; </a:t>
            </a:r>
            <a:r>
              <a:rPr lang="uk-UA" sz="4000" dirty="0" smtClean="0"/>
              <a:t>53 </a:t>
            </a:r>
            <a:r>
              <a:rPr lang="uk-UA" sz="4000" dirty="0" err="1" smtClean="0"/>
              <a:t>дм</a:t>
            </a:r>
            <a:r>
              <a:rPr lang="uk-UA" sz="4000" dirty="0" smtClean="0"/>
              <a:t>;</a:t>
            </a:r>
          </a:p>
          <a:p>
            <a:pPr algn="l"/>
            <a:r>
              <a:rPr lang="uk-UA" sz="4000" dirty="0"/>
              <a:t>	</a:t>
            </a:r>
            <a:r>
              <a:rPr lang="uk-UA" sz="4000" dirty="0" smtClean="0"/>
              <a:t>			     52 дм </a:t>
            </a:r>
            <a:r>
              <a:rPr lang="uk-UA" sz="4000" dirty="0" smtClean="0">
                <a:solidFill>
                  <a:srgbClr val="00CC99"/>
                </a:solidFill>
              </a:rPr>
              <a:t>&lt; </a:t>
            </a:r>
            <a:r>
              <a:rPr lang="uk-UA" sz="4000" dirty="0" smtClean="0"/>
              <a:t>5 м 3 дм </a:t>
            </a:r>
          </a:p>
        </p:txBody>
      </p:sp>
    </p:spTree>
    <p:extLst>
      <p:ext uri="{BB962C8B-B14F-4D97-AF65-F5344CB8AC3E}">
        <p14:creationId xmlns:p14="http://schemas.microsoft.com/office/powerpoint/2010/main" val="320412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1626"/>
            <a:ext cx="8783960" cy="2919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7604" y="404664"/>
            <a:ext cx="75248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Домашнє завдання — вправа з піктограмою будиночка на с. 9 підручника.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8491782" cy="110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889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207044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67544" y="757476"/>
            <a:ext cx="835292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uk-UA" sz="3400" dirty="0"/>
              <a:t>Я розумію, що таке розряд числа.</a:t>
            </a:r>
            <a:endParaRPr lang="ru-RU" sz="34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400" dirty="0"/>
              <a:t>Я розрізняю, де в записі двоцифрового числа розміщується цифра розряду одиниць, а де — розряду десятків.</a:t>
            </a:r>
            <a:endParaRPr lang="ru-RU" sz="34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400" dirty="0"/>
              <a:t>Я вмію додавати і віднімати числа порозрядним способом. </a:t>
            </a:r>
            <a:endParaRPr lang="ru-RU" sz="34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400" dirty="0"/>
              <a:t>Я вмію розв’язувати прості задачі.</a:t>
            </a:r>
            <a:endParaRPr lang="ru-RU" sz="34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400" dirty="0"/>
              <a:t>Я можу перетворювати одиниці вимірювання і порівнювати </a:t>
            </a:r>
            <a:r>
              <a:rPr lang="uk-UA" sz="3400" dirty="0" smtClean="0"/>
              <a:t/>
            </a:r>
            <a:br>
              <a:rPr lang="uk-UA" sz="3400" dirty="0" smtClean="0"/>
            </a:br>
            <a:r>
              <a:rPr lang="uk-UA" sz="3400" dirty="0" smtClean="0"/>
              <a:t>іменовані </a:t>
            </a:r>
            <a:r>
              <a:rPr lang="uk-UA" sz="3400" dirty="0"/>
              <a:t>числа.</a:t>
            </a:r>
            <a:endParaRPr lang="ru-RU" sz="3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756" y="4425405"/>
            <a:ext cx="1432163" cy="1656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501008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 на </a:t>
            </a:r>
            <a:r>
              <a:rPr lang="uk-UA" sz="4000" smtClean="0"/>
              <a:t>наступному </a:t>
            </a:r>
            <a:r>
              <a:rPr lang="uk-UA" sz="4000" smtClean="0"/>
              <a:t>уроці!</a:t>
            </a:r>
            <a:endParaRPr lang="uk-UA" sz="4000" dirty="0" smtClean="0"/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uk-UA" sz="3200" dirty="0"/>
              <a:t>Що позначає кожна цифра у числі 48?</a:t>
            </a:r>
            <a:endParaRPr lang="ru-RU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/>
              <a:t>Назвіть розрядні одиниці числа 73.</a:t>
            </a:r>
            <a:endParaRPr lang="ru-RU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/>
              <a:t>Поясніть, як обчислювати такі вирази: 35 + 4, 35 + 40.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Знайдіть і запишіть суму чисел 32 і 6 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grpSp>
        <p:nvGrpSpPr>
          <p:cNvPr id="6" name="Групувати 5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2" name="Округлений прямокутник 1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6541"/>
            <a:ext cx="9144000" cy="3038803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3456384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Знайдіть і запишіть суму чисел 32 і </a:t>
            </a:r>
            <a:r>
              <a:rPr lang="uk-UA" dirty="0" smtClean="0"/>
              <a:t>6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32 + 6 = </a:t>
            </a:r>
            <a:r>
              <a:rPr lang="uk-UA" sz="6400" b="1" dirty="0" smtClean="0"/>
              <a:t>38</a:t>
            </a:r>
            <a:endParaRPr lang="ru-RU" sz="6400" b="1" dirty="0"/>
          </a:p>
        </p:txBody>
      </p:sp>
      <p:sp>
        <p:nvSpPr>
          <p:cNvPr id="2" name="Вигнута догори стрілка 1"/>
          <p:cNvSpPr/>
          <p:nvPr/>
        </p:nvSpPr>
        <p:spPr>
          <a:xfrm>
            <a:off x="3275856" y="2492896"/>
            <a:ext cx="1224136" cy="432048"/>
          </a:xfrm>
          <a:prstGeom prst="curvedDownArrow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23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92888" cy="3096344"/>
          </a:xfrm>
        </p:spPr>
        <p:txBody>
          <a:bodyPr>
            <a:normAutofit/>
          </a:bodyPr>
          <a:lstStyle/>
          <a:p>
            <a:pPr lvl="0"/>
            <a:r>
              <a:rPr lang="uk-UA" sz="4800" dirty="0"/>
              <a:t>Знайдіть і запишіть суму чисел 32 і </a:t>
            </a:r>
            <a:r>
              <a:rPr lang="uk-UA" sz="4800" dirty="0" smtClean="0"/>
              <a:t>60</a:t>
            </a:r>
            <a:r>
              <a:rPr lang="uk-UA" sz="4900" dirty="0" smtClean="0"/>
              <a:t/>
            </a:r>
            <a:br>
              <a:rPr lang="uk-UA" sz="4900" dirty="0" smtClean="0"/>
            </a:br>
            <a:r>
              <a:rPr lang="uk-UA" sz="4900" dirty="0" smtClean="0"/>
              <a:t/>
            </a:r>
            <a:br>
              <a:rPr lang="uk-UA" sz="4900" dirty="0" smtClean="0"/>
            </a:br>
            <a:endParaRPr lang="ru-RU" b="1" dirty="0"/>
          </a:p>
        </p:txBody>
      </p:sp>
      <p:grpSp>
        <p:nvGrpSpPr>
          <p:cNvPr id="2" name="Групувати 1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8" name="Округлений прямокутник 7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774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3312368"/>
          </a:xfrm>
        </p:spPr>
        <p:txBody>
          <a:bodyPr>
            <a:normAutofit/>
          </a:bodyPr>
          <a:lstStyle/>
          <a:p>
            <a:r>
              <a:rPr lang="uk-UA" dirty="0"/>
              <a:t>Знайдіть і запишіть суму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чисел </a:t>
            </a:r>
            <a:r>
              <a:rPr lang="uk-UA" dirty="0"/>
              <a:t>32 і </a:t>
            </a:r>
            <a:r>
              <a:rPr lang="uk-UA" dirty="0" smtClean="0"/>
              <a:t>60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32 + 60 = </a:t>
            </a:r>
            <a:r>
              <a:rPr lang="uk-UA" sz="6400" b="1" dirty="0" smtClean="0"/>
              <a:t>92</a:t>
            </a:r>
            <a:endParaRPr lang="ru-RU" sz="6400" b="1" dirty="0"/>
          </a:p>
        </p:txBody>
      </p:sp>
      <p:sp>
        <p:nvSpPr>
          <p:cNvPr id="4" name="Вигнута догори стрілка 3"/>
          <p:cNvSpPr/>
          <p:nvPr/>
        </p:nvSpPr>
        <p:spPr>
          <a:xfrm>
            <a:off x="2663788" y="2564904"/>
            <a:ext cx="1692188" cy="432048"/>
          </a:xfrm>
          <a:prstGeom prst="curvedDownArrow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17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992888" cy="2664296"/>
          </a:xfrm>
        </p:spPr>
        <p:txBody>
          <a:bodyPr>
            <a:normAutofit/>
          </a:bodyPr>
          <a:lstStyle/>
          <a:p>
            <a:pPr lvl="0"/>
            <a:r>
              <a:rPr lang="uk-UA" sz="5400" dirty="0"/>
              <a:t>Знайдіть і запишіть різницю чисел 32 і </a:t>
            </a:r>
            <a:r>
              <a:rPr lang="uk-UA" sz="5400" dirty="0" smtClean="0"/>
              <a:t>2</a:t>
            </a:r>
            <a:endParaRPr lang="ru-RU" sz="5400" dirty="0"/>
          </a:p>
        </p:txBody>
      </p:sp>
      <p:grpSp>
        <p:nvGrpSpPr>
          <p:cNvPr id="2" name="Групувати 1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4" name="Округлений прямокутник 3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2967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528392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Знайдіть і запишіть різницю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чисел </a:t>
            </a:r>
            <a:r>
              <a:rPr lang="uk-UA" dirty="0"/>
              <a:t>32 і </a:t>
            </a:r>
            <a:r>
              <a:rPr lang="uk-UA" dirty="0" smtClean="0"/>
              <a:t>2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32  – 2 = </a:t>
            </a:r>
            <a:r>
              <a:rPr lang="uk-UA" sz="6400" b="1" dirty="0" smtClean="0"/>
              <a:t>30</a:t>
            </a:r>
            <a:endParaRPr lang="ru-RU" sz="6400" b="1" dirty="0"/>
          </a:p>
        </p:txBody>
      </p:sp>
      <p:sp>
        <p:nvSpPr>
          <p:cNvPr id="5" name="Вигнута догори стрілка 4"/>
          <p:cNvSpPr/>
          <p:nvPr/>
        </p:nvSpPr>
        <p:spPr>
          <a:xfrm>
            <a:off x="3203848" y="2756512"/>
            <a:ext cx="1584176" cy="432048"/>
          </a:xfrm>
          <a:prstGeom prst="curvedDownArrow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42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2011</TotalTime>
  <Words>516</Words>
  <Application>Microsoft Office PowerPoint</Application>
  <PresentationFormat>Екран (4:3)</PresentationFormat>
  <Paragraphs>87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26</vt:i4>
      </vt:variant>
    </vt:vector>
  </HeadingPairs>
  <TitlesOfParts>
    <vt:vector size="27" baseType="lpstr">
      <vt:lpstr>Тема Office</vt:lpstr>
      <vt:lpstr>Урок 2  Повторення вивченого в  2 класі.  ПОРОЗРЯДНЕ ДОДАВАННЯ І ВІДНІМАННЯ ЧИСЕЛ У МЕЖАХ 100 </vt:lpstr>
      <vt:lpstr>Пригадайте розряди двоцифрового числа</vt:lpstr>
      <vt:lpstr>Математичний диктант</vt:lpstr>
      <vt:lpstr>Знайдіть і запишіть суму чисел 32 і 6  </vt:lpstr>
      <vt:lpstr>Знайдіть і запишіть суму чисел 32 і 6  32 + 6 = 38</vt:lpstr>
      <vt:lpstr>Знайдіть і запишіть суму чисел 32 і 60  </vt:lpstr>
      <vt:lpstr>Знайдіть і запишіть суму  чисел 32 і 60  32 + 60 = 92</vt:lpstr>
      <vt:lpstr>Знайдіть і запишіть різницю чисел 32 і 2</vt:lpstr>
      <vt:lpstr>Знайдіть і запишіть різницю  чисел 32 і 2  32  – 2 = 30</vt:lpstr>
      <vt:lpstr>Знайдіть і запишіть різницю чисел 32 і 20</vt:lpstr>
      <vt:lpstr>Знайдіть і запишіть різницю  чисел 32 і 20  32 – 20 = 12</vt:lpstr>
      <vt:lpstr>На скільки число 25  більше від 10?</vt:lpstr>
      <vt:lpstr>На скільки число 25  більше від 10?  25 – 10 = 15</vt:lpstr>
      <vt:lpstr>Збільште число 50 на 25</vt:lpstr>
      <vt:lpstr>Збільште число 50 на 25   50 + 25 = 75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52</cp:revision>
  <dcterms:created xsi:type="dcterms:W3CDTF">2020-08-25T18:04:13Z</dcterms:created>
  <dcterms:modified xsi:type="dcterms:W3CDTF">2020-08-28T18:11:00Z</dcterms:modified>
</cp:coreProperties>
</file>