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7" r:id="rId4"/>
    <p:sldId id="278" r:id="rId5"/>
    <p:sldId id="279" r:id="rId6"/>
    <p:sldId id="280" r:id="rId7"/>
    <p:sldId id="281" r:id="rId8"/>
    <p:sldId id="282" r:id="rId9"/>
    <p:sldId id="283" r:id="rId10"/>
    <p:sldId id="284" r:id="rId11"/>
    <p:sldId id="258" r:id="rId12"/>
    <p:sldId id="285" r:id="rId13"/>
    <p:sldId id="286" r:id="rId14"/>
    <p:sldId id="288" r:id="rId15"/>
    <p:sldId id="289" r:id="rId16"/>
    <p:sldId id="287" r:id="rId17"/>
    <p:sldId id="290" r:id="rId18"/>
    <p:sldId id="291" r:id="rId19"/>
    <p:sldId id="259" r:id="rId20"/>
    <p:sldId id="304" r:id="rId21"/>
    <p:sldId id="305" r:id="rId22"/>
    <p:sldId id="306" r:id="rId23"/>
    <p:sldId id="307" r:id="rId24"/>
    <p:sldId id="308" r:id="rId25"/>
    <p:sldId id="303" r:id="rId26"/>
    <p:sldId id="292" r:id="rId27"/>
    <p:sldId id="296" r:id="rId28"/>
    <p:sldId id="293" r:id="rId29"/>
    <p:sldId id="294" r:id="rId30"/>
    <p:sldId id="297" r:id="rId31"/>
    <p:sldId id="298" r:id="rId32"/>
    <p:sldId id="299" r:id="rId33"/>
    <p:sldId id="301" r:id="rId34"/>
    <p:sldId id="300" r:id="rId35"/>
    <p:sldId id="302" r:id="rId36"/>
    <p:sldId id="260" r:id="rId37"/>
    <p:sldId id="261" r:id="rId38"/>
    <p:sldId id="309" r:id="rId3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99" autoAdjust="0"/>
    <p:restoredTop sz="94660"/>
  </p:normalViewPr>
  <p:slideViewPr>
    <p:cSldViewPr>
      <p:cViewPr varScale="1">
        <p:scale>
          <a:sx n="107" d="100"/>
          <a:sy n="107" d="100"/>
        </p:scale>
        <p:origin x="-165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Зразок підзаголовка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28.08.2020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24801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28.08.2020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62655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28.08.2020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62017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28.08.2020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77077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28.08.2020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7475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28.08.2020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43481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28.08.2020</a:t>
            </a:fld>
            <a:endParaRPr lang="ru-RU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50107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28.08.2020</a:t>
            </a:fld>
            <a:endParaRPr lang="ru-RU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5624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28.08.2020</a:t>
            </a:fld>
            <a:endParaRPr lang="ru-RU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78203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28.08.2020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06891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28.08.2020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6073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BE7F0D-5F6D-4FE6-9A02-4139659EFC5E}" type="datetimeFigureOut">
              <a:rPr lang="ru-RU" smtClean="0"/>
              <a:t>28.08.2020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675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9" Type="http://schemas.openxmlformats.org/officeDocument/2006/relationships/image" Target="../media/image19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png"/><Relationship Id="rId4" Type="http://schemas.openxmlformats.org/officeDocument/2006/relationships/image" Target="../media/image20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png"/><Relationship Id="rId4" Type="http://schemas.openxmlformats.org/officeDocument/2006/relationships/image" Target="../media/image20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png"/><Relationship Id="rId4" Type="http://schemas.openxmlformats.org/officeDocument/2006/relationships/image" Target="../media/image20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Relationship Id="rId4" Type="http://schemas.openxmlformats.org/officeDocument/2006/relationships/slide" Target="slide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75928">
            <a:off x="5505076" y="2492896"/>
            <a:ext cx="3192196" cy="364502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3109" y="2492896"/>
            <a:ext cx="3192196" cy="3645024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1371600" y="404664"/>
            <a:ext cx="7772400" cy="2088232"/>
          </a:xfrm>
        </p:spPr>
        <p:txBody>
          <a:bodyPr>
            <a:normAutofit fontScale="90000"/>
          </a:bodyPr>
          <a:lstStyle/>
          <a:p>
            <a:r>
              <a:rPr lang="uk-UA" b="1" dirty="0" smtClean="0"/>
              <a:t>Урок </a:t>
            </a:r>
            <a:r>
              <a:rPr lang="en-US" b="1" dirty="0" smtClean="0"/>
              <a:t>1</a:t>
            </a:r>
            <a:r>
              <a:rPr lang="uk-UA" b="1" dirty="0" smtClean="0"/>
              <a:t> </a:t>
            </a:r>
            <a:r>
              <a:rPr lang="uk-UA" dirty="0" smtClean="0"/>
              <a:t/>
            </a:r>
            <a:br>
              <a:rPr lang="uk-UA" dirty="0" smtClean="0"/>
            </a:br>
            <a:r>
              <a:rPr lang="uk-UA" sz="3100" dirty="0" smtClean="0">
                <a:solidFill>
                  <a:srgbClr val="00CC99"/>
                </a:solidFill>
              </a:rPr>
              <a:t>Повторення вивченого в  2 класі. </a:t>
            </a:r>
            <a:br>
              <a:rPr lang="uk-UA" sz="3100" dirty="0" smtClean="0">
                <a:solidFill>
                  <a:srgbClr val="00CC99"/>
                </a:solidFill>
              </a:rPr>
            </a:br>
            <a:r>
              <a:rPr lang="uk-UA" sz="3100" b="1" dirty="0" smtClean="0">
                <a:solidFill>
                  <a:srgbClr val="00CC99"/>
                </a:solidFill>
              </a:rPr>
              <a:t>ДОДАВАННЯ  </a:t>
            </a:r>
            <a:r>
              <a:rPr lang="uk-UA" sz="3100" b="1" dirty="0">
                <a:solidFill>
                  <a:srgbClr val="00CC99"/>
                </a:solidFill>
              </a:rPr>
              <a:t>І ВІДНІМАННЯ ЧИСЕЛ НА ОСНОВІ НУМЕРАЦІЇ </a:t>
            </a:r>
            <a:r>
              <a:rPr lang="ru-RU" sz="3100" dirty="0"/>
              <a:t/>
            </a:r>
            <a:br>
              <a:rPr lang="ru-RU" sz="3100" dirty="0"/>
            </a:br>
            <a:endParaRPr lang="ru-RU" sz="3100" b="1" dirty="0">
              <a:solidFill>
                <a:srgbClr val="00CC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986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11560" y="1484784"/>
            <a:ext cx="7772400" cy="2520280"/>
          </a:xfrm>
        </p:spPr>
        <p:txBody>
          <a:bodyPr>
            <a:normAutofit/>
          </a:bodyPr>
          <a:lstStyle/>
          <a:p>
            <a:pPr lvl="0"/>
            <a:r>
              <a:rPr lang="uk-UA" dirty="0"/>
              <a:t>Зменште число 50 на 1.</a:t>
            </a:r>
            <a:br>
              <a:rPr lang="uk-UA" dirty="0"/>
            </a:br>
            <a:r>
              <a:rPr lang="uk-UA" dirty="0"/>
              <a:t/>
            </a:r>
            <a:br>
              <a:rPr lang="uk-UA" dirty="0"/>
            </a:br>
            <a:r>
              <a:rPr lang="uk-UA" sz="6400" dirty="0" smtClean="0"/>
              <a:t>50 – 1 = </a:t>
            </a:r>
            <a:r>
              <a:rPr lang="uk-UA" sz="6400" b="1" dirty="0" smtClean="0"/>
              <a:t>49</a:t>
            </a:r>
            <a:endParaRPr lang="ru-RU" sz="6400" b="1" dirty="0"/>
          </a:p>
        </p:txBody>
      </p:sp>
    </p:spTree>
    <p:extLst>
      <p:ext uri="{BB962C8B-B14F-4D97-AF65-F5344CB8AC3E}">
        <p14:creationId xmlns:p14="http://schemas.microsoft.com/office/powerpoint/2010/main" val="630084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6"/>
          <p:cNvSpPr>
            <a:spLocks noGrp="1"/>
          </p:cNvSpPr>
          <p:nvPr>
            <p:ph type="ctrTitle"/>
          </p:nvPr>
        </p:nvSpPr>
        <p:spPr>
          <a:xfrm>
            <a:off x="467544" y="548680"/>
            <a:ext cx="7992888" cy="4032448"/>
          </a:xfrm>
        </p:spPr>
        <p:txBody>
          <a:bodyPr>
            <a:normAutofit/>
          </a:bodyPr>
          <a:lstStyle/>
          <a:p>
            <a:r>
              <a:rPr lang="uk-UA" sz="4900" dirty="0" smtClean="0"/>
              <a:t>Перевіряємо й аналізуємо завдання на </a:t>
            </a:r>
            <a:r>
              <a:rPr lang="uk-UA" sz="4900" dirty="0" err="1" smtClean="0"/>
              <a:t>роздаткових</a:t>
            </a:r>
            <a:r>
              <a:rPr lang="uk-UA" sz="4900" dirty="0" smtClean="0"/>
              <a:t> картках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203781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6"/>
          <p:cNvSpPr>
            <a:spLocks noGrp="1"/>
          </p:cNvSpPr>
          <p:nvPr>
            <p:ph type="ctrTitle"/>
          </p:nvPr>
        </p:nvSpPr>
        <p:spPr>
          <a:xfrm>
            <a:off x="467544" y="548680"/>
            <a:ext cx="7992888" cy="4032448"/>
          </a:xfrm>
        </p:spPr>
        <p:txBody>
          <a:bodyPr>
            <a:normAutofit/>
          </a:bodyPr>
          <a:lstStyle/>
          <a:p>
            <a:r>
              <a:rPr lang="uk-UA" sz="4900" dirty="0" smtClean="0"/>
              <a:t>Перевіряємо й аналізуємо завдання на </a:t>
            </a:r>
            <a:r>
              <a:rPr lang="uk-UA" sz="4900" dirty="0" err="1" smtClean="0"/>
              <a:t>роздаткових</a:t>
            </a:r>
            <a:r>
              <a:rPr lang="uk-UA" sz="4900" dirty="0" smtClean="0"/>
              <a:t> картках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821776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6"/>
          <p:cNvSpPr>
            <a:spLocks noGrp="1"/>
          </p:cNvSpPr>
          <p:nvPr>
            <p:ph type="ctrTitle"/>
          </p:nvPr>
        </p:nvSpPr>
        <p:spPr>
          <a:xfrm>
            <a:off x="179512" y="116632"/>
            <a:ext cx="8568952" cy="1008112"/>
          </a:xfrm>
        </p:spPr>
        <p:txBody>
          <a:bodyPr>
            <a:noAutofit/>
          </a:bodyPr>
          <a:lstStyle/>
          <a:p>
            <a:r>
              <a:rPr lang="uk-UA" sz="3200" dirty="0" smtClean="0">
                <a:solidFill>
                  <a:schemeClr val="accent2"/>
                </a:solidFill>
              </a:rPr>
              <a:t>Варіант 1.</a:t>
            </a:r>
            <a:r>
              <a:rPr lang="uk-UA" sz="3200" dirty="0" smtClean="0"/>
              <a:t/>
            </a:r>
            <a:br>
              <a:rPr lang="uk-UA" sz="3200" dirty="0" smtClean="0"/>
            </a:br>
            <a:r>
              <a:rPr lang="ru-RU" sz="2800" dirty="0" err="1" smtClean="0"/>
              <a:t>Знайди</a:t>
            </a:r>
            <a:r>
              <a:rPr lang="ru-RU" sz="2800" dirty="0" smtClean="0"/>
              <a:t> </a:t>
            </a:r>
            <a:r>
              <a:rPr lang="ru-RU" sz="2800" dirty="0" err="1"/>
              <a:t>помилки</a:t>
            </a:r>
            <a:r>
              <a:rPr lang="ru-RU" sz="2800" dirty="0"/>
              <a:t> і </a:t>
            </a:r>
            <a:r>
              <a:rPr lang="ru-RU" sz="2800" dirty="0" err="1"/>
              <a:t>виправ</a:t>
            </a:r>
            <a:r>
              <a:rPr lang="ru-RU" sz="2800" dirty="0"/>
              <a:t> </a:t>
            </a:r>
            <a:r>
              <a:rPr lang="ru-RU" sz="2800" dirty="0" err="1"/>
              <a:t>їх</a:t>
            </a:r>
            <a:r>
              <a:rPr lang="ru-RU" sz="2800" dirty="0"/>
              <a:t>.</a:t>
            </a:r>
            <a:endParaRPr lang="ru-RU" sz="2800" b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281667"/>
            <a:ext cx="6410325" cy="3724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" name="Пряма сполучна лінія 2"/>
          <p:cNvCxnSpPr/>
          <p:nvPr/>
        </p:nvCxnSpPr>
        <p:spPr>
          <a:xfrm>
            <a:off x="6804248" y="2276872"/>
            <a:ext cx="648072" cy="576064"/>
          </a:xfrm>
          <a:prstGeom prst="line">
            <a:avLst/>
          </a:prstGeom>
          <a:ln w="25400">
            <a:solidFill>
              <a:srgbClr val="00CC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6776264" y="1700808"/>
            <a:ext cx="70403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4000" b="1" dirty="0" smtClean="0">
                <a:solidFill>
                  <a:srgbClr val="00CC99"/>
                </a:solidFill>
              </a:rPr>
              <a:t>50</a:t>
            </a:r>
            <a:endParaRPr lang="ru-RU" sz="4000" b="1" dirty="0">
              <a:solidFill>
                <a:srgbClr val="00CC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5819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6"/>
          <p:cNvSpPr>
            <a:spLocks noGrp="1"/>
          </p:cNvSpPr>
          <p:nvPr>
            <p:ph type="ctrTitle"/>
          </p:nvPr>
        </p:nvSpPr>
        <p:spPr>
          <a:xfrm>
            <a:off x="179512" y="116632"/>
            <a:ext cx="8568952" cy="1008112"/>
          </a:xfrm>
        </p:spPr>
        <p:txBody>
          <a:bodyPr>
            <a:noAutofit/>
          </a:bodyPr>
          <a:lstStyle/>
          <a:p>
            <a:r>
              <a:rPr lang="uk-UA" sz="3200" dirty="0" smtClean="0">
                <a:solidFill>
                  <a:schemeClr val="accent2"/>
                </a:solidFill>
              </a:rPr>
              <a:t>Варіант 1.</a:t>
            </a:r>
            <a:r>
              <a:rPr lang="uk-UA" sz="3200" dirty="0" smtClean="0"/>
              <a:t/>
            </a:r>
            <a:br>
              <a:rPr lang="uk-UA" sz="3200" dirty="0" smtClean="0"/>
            </a:br>
            <a:r>
              <a:rPr lang="ru-RU" sz="2800" dirty="0" err="1" smtClean="0"/>
              <a:t>Знайди</a:t>
            </a:r>
            <a:r>
              <a:rPr lang="ru-RU" sz="2800" dirty="0" smtClean="0"/>
              <a:t> </a:t>
            </a:r>
            <a:r>
              <a:rPr lang="ru-RU" sz="2800" dirty="0" err="1"/>
              <a:t>помилки</a:t>
            </a:r>
            <a:r>
              <a:rPr lang="ru-RU" sz="2800" dirty="0"/>
              <a:t> і </a:t>
            </a:r>
            <a:r>
              <a:rPr lang="ru-RU" sz="2800" dirty="0" err="1"/>
              <a:t>виправ</a:t>
            </a:r>
            <a:r>
              <a:rPr lang="ru-RU" sz="2800" dirty="0"/>
              <a:t> </a:t>
            </a:r>
            <a:r>
              <a:rPr lang="ru-RU" sz="2800" dirty="0" err="1"/>
              <a:t>їх</a:t>
            </a:r>
            <a:r>
              <a:rPr lang="ru-RU" sz="2800" dirty="0"/>
              <a:t>.</a:t>
            </a:r>
            <a:endParaRPr lang="ru-RU" sz="2800" b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281667"/>
            <a:ext cx="6410325" cy="3724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" name="Пряма сполучна лінія 2"/>
          <p:cNvCxnSpPr/>
          <p:nvPr/>
        </p:nvCxnSpPr>
        <p:spPr>
          <a:xfrm>
            <a:off x="6776264" y="3645024"/>
            <a:ext cx="648072" cy="576064"/>
          </a:xfrm>
          <a:prstGeom prst="line">
            <a:avLst/>
          </a:prstGeom>
          <a:ln w="25400">
            <a:solidFill>
              <a:srgbClr val="00CC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6776264" y="3068960"/>
            <a:ext cx="70403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4000" b="1" dirty="0" smtClean="0">
                <a:solidFill>
                  <a:srgbClr val="00CC99"/>
                </a:solidFill>
              </a:rPr>
              <a:t>34</a:t>
            </a:r>
            <a:endParaRPr lang="ru-RU" sz="4000" b="1" dirty="0">
              <a:solidFill>
                <a:srgbClr val="00CC99"/>
              </a:solidFill>
            </a:endParaRPr>
          </a:p>
        </p:txBody>
      </p:sp>
      <p:cxnSp>
        <p:nvCxnSpPr>
          <p:cNvPr id="8" name="Пряма сполучна лінія 7"/>
          <p:cNvCxnSpPr/>
          <p:nvPr/>
        </p:nvCxnSpPr>
        <p:spPr>
          <a:xfrm>
            <a:off x="6804248" y="2276872"/>
            <a:ext cx="648072" cy="576064"/>
          </a:xfrm>
          <a:prstGeom prst="line">
            <a:avLst/>
          </a:prstGeom>
          <a:ln w="25400">
            <a:solidFill>
              <a:srgbClr val="00CC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776264" y="1700808"/>
            <a:ext cx="70403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4000" b="1" dirty="0" smtClean="0">
                <a:solidFill>
                  <a:srgbClr val="00CC99"/>
                </a:solidFill>
              </a:rPr>
              <a:t>50</a:t>
            </a:r>
            <a:endParaRPr lang="ru-RU" sz="4000" b="1" dirty="0">
              <a:solidFill>
                <a:srgbClr val="00CC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8827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6"/>
          <p:cNvSpPr>
            <a:spLocks noGrp="1"/>
          </p:cNvSpPr>
          <p:nvPr>
            <p:ph type="ctrTitle"/>
          </p:nvPr>
        </p:nvSpPr>
        <p:spPr>
          <a:xfrm>
            <a:off x="179512" y="116632"/>
            <a:ext cx="8568952" cy="1008112"/>
          </a:xfrm>
        </p:spPr>
        <p:txBody>
          <a:bodyPr>
            <a:noAutofit/>
          </a:bodyPr>
          <a:lstStyle/>
          <a:p>
            <a:r>
              <a:rPr lang="uk-UA" sz="3200" dirty="0" smtClean="0">
                <a:solidFill>
                  <a:schemeClr val="accent2"/>
                </a:solidFill>
              </a:rPr>
              <a:t>Варіант 2.</a:t>
            </a:r>
            <a:r>
              <a:rPr lang="uk-UA" sz="3200" dirty="0" smtClean="0"/>
              <a:t/>
            </a:r>
            <a:br>
              <a:rPr lang="uk-UA" sz="3200" dirty="0" smtClean="0"/>
            </a:br>
            <a:r>
              <a:rPr lang="ru-RU" sz="2800" dirty="0" err="1"/>
              <a:t>Вибери</a:t>
            </a:r>
            <a:r>
              <a:rPr lang="ru-RU" sz="2800" dirty="0"/>
              <a:t> </a:t>
            </a:r>
            <a:r>
              <a:rPr lang="ru-RU" sz="2800" dirty="0" err="1"/>
              <a:t>правильний</a:t>
            </a:r>
            <a:r>
              <a:rPr lang="ru-RU" sz="2800" dirty="0"/>
              <a:t> </a:t>
            </a:r>
            <a:r>
              <a:rPr lang="ru-RU" sz="2800" dirty="0" smtClean="0"/>
              <a:t>результат і </a:t>
            </a:r>
            <a:r>
              <a:rPr lang="ru-RU" sz="2800" dirty="0"/>
              <a:t>обведи </a:t>
            </a:r>
            <a:r>
              <a:rPr lang="ru-RU" sz="2800" dirty="0" err="1" smtClean="0"/>
              <a:t>його</a:t>
            </a:r>
            <a:r>
              <a:rPr lang="ru-RU" sz="2800" dirty="0" smtClean="0"/>
              <a:t>.</a:t>
            </a:r>
            <a:endParaRPr lang="ru-RU" sz="28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9342" y="1052736"/>
            <a:ext cx="5806661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Овал 1"/>
          <p:cNvSpPr/>
          <p:nvPr/>
        </p:nvSpPr>
        <p:spPr>
          <a:xfrm>
            <a:off x="2555776" y="2060848"/>
            <a:ext cx="504056" cy="432048"/>
          </a:xfrm>
          <a:prstGeom prst="ellipse">
            <a:avLst/>
          </a:prstGeom>
          <a:noFill/>
          <a:ln>
            <a:solidFill>
              <a:srgbClr val="00CC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1523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6"/>
          <p:cNvSpPr>
            <a:spLocks noGrp="1"/>
          </p:cNvSpPr>
          <p:nvPr>
            <p:ph type="ctrTitle"/>
          </p:nvPr>
        </p:nvSpPr>
        <p:spPr>
          <a:xfrm>
            <a:off x="179512" y="116632"/>
            <a:ext cx="8568952" cy="1008112"/>
          </a:xfrm>
        </p:spPr>
        <p:txBody>
          <a:bodyPr>
            <a:noAutofit/>
          </a:bodyPr>
          <a:lstStyle/>
          <a:p>
            <a:r>
              <a:rPr lang="uk-UA" sz="3200" dirty="0" smtClean="0">
                <a:solidFill>
                  <a:schemeClr val="accent2"/>
                </a:solidFill>
              </a:rPr>
              <a:t>Варіант 2.</a:t>
            </a:r>
            <a:r>
              <a:rPr lang="uk-UA" sz="3200" dirty="0" smtClean="0"/>
              <a:t/>
            </a:r>
            <a:br>
              <a:rPr lang="uk-UA" sz="3200" dirty="0" smtClean="0"/>
            </a:br>
            <a:r>
              <a:rPr lang="ru-RU" sz="2800" dirty="0" err="1"/>
              <a:t>Вибери</a:t>
            </a:r>
            <a:r>
              <a:rPr lang="ru-RU" sz="2800" dirty="0"/>
              <a:t> </a:t>
            </a:r>
            <a:r>
              <a:rPr lang="ru-RU" sz="2800" dirty="0" err="1"/>
              <a:t>правильний</a:t>
            </a:r>
            <a:r>
              <a:rPr lang="ru-RU" sz="2800" dirty="0"/>
              <a:t> </a:t>
            </a:r>
            <a:r>
              <a:rPr lang="ru-RU" sz="2800" dirty="0" smtClean="0"/>
              <a:t>результат і </a:t>
            </a:r>
            <a:r>
              <a:rPr lang="ru-RU" sz="2800" dirty="0"/>
              <a:t>обведи </a:t>
            </a:r>
            <a:r>
              <a:rPr lang="ru-RU" sz="2800" dirty="0" err="1" smtClean="0"/>
              <a:t>його</a:t>
            </a:r>
            <a:r>
              <a:rPr lang="ru-RU" sz="2800" dirty="0" smtClean="0"/>
              <a:t>.</a:t>
            </a:r>
            <a:endParaRPr lang="ru-RU" sz="28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9342" y="1052736"/>
            <a:ext cx="5806661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Овал 1"/>
          <p:cNvSpPr/>
          <p:nvPr/>
        </p:nvSpPr>
        <p:spPr>
          <a:xfrm>
            <a:off x="2555776" y="2060848"/>
            <a:ext cx="504056" cy="432048"/>
          </a:xfrm>
          <a:prstGeom prst="ellipse">
            <a:avLst/>
          </a:prstGeom>
          <a:noFill/>
          <a:ln>
            <a:solidFill>
              <a:srgbClr val="00CC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6228184" y="2060848"/>
            <a:ext cx="576064" cy="432048"/>
          </a:xfrm>
          <a:prstGeom prst="ellipse">
            <a:avLst/>
          </a:prstGeom>
          <a:noFill/>
          <a:ln>
            <a:solidFill>
              <a:srgbClr val="00CC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5275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6"/>
          <p:cNvSpPr>
            <a:spLocks noGrp="1"/>
          </p:cNvSpPr>
          <p:nvPr>
            <p:ph type="ctrTitle"/>
          </p:nvPr>
        </p:nvSpPr>
        <p:spPr>
          <a:xfrm>
            <a:off x="179512" y="116632"/>
            <a:ext cx="8568952" cy="1008112"/>
          </a:xfrm>
        </p:spPr>
        <p:txBody>
          <a:bodyPr>
            <a:noAutofit/>
          </a:bodyPr>
          <a:lstStyle/>
          <a:p>
            <a:r>
              <a:rPr lang="uk-UA" sz="3200" dirty="0" smtClean="0">
                <a:solidFill>
                  <a:schemeClr val="accent2"/>
                </a:solidFill>
              </a:rPr>
              <a:t>Варіант 2.</a:t>
            </a:r>
            <a:r>
              <a:rPr lang="uk-UA" sz="3200" dirty="0" smtClean="0"/>
              <a:t/>
            </a:r>
            <a:br>
              <a:rPr lang="uk-UA" sz="3200" dirty="0" smtClean="0"/>
            </a:br>
            <a:r>
              <a:rPr lang="ru-RU" sz="2800" dirty="0" err="1"/>
              <a:t>Вибери</a:t>
            </a:r>
            <a:r>
              <a:rPr lang="ru-RU" sz="2800" dirty="0"/>
              <a:t> </a:t>
            </a:r>
            <a:r>
              <a:rPr lang="ru-RU" sz="2800" dirty="0" err="1"/>
              <a:t>правильний</a:t>
            </a:r>
            <a:r>
              <a:rPr lang="ru-RU" sz="2800" dirty="0"/>
              <a:t> </a:t>
            </a:r>
            <a:r>
              <a:rPr lang="ru-RU" sz="2800" dirty="0" smtClean="0"/>
              <a:t>результат і </a:t>
            </a:r>
            <a:r>
              <a:rPr lang="ru-RU" sz="2800" dirty="0"/>
              <a:t>обведи </a:t>
            </a:r>
            <a:r>
              <a:rPr lang="ru-RU" sz="2800" dirty="0" err="1" smtClean="0"/>
              <a:t>його</a:t>
            </a:r>
            <a:r>
              <a:rPr lang="ru-RU" sz="2800" dirty="0" smtClean="0"/>
              <a:t>.</a:t>
            </a:r>
            <a:endParaRPr lang="ru-RU" sz="28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9342" y="1052736"/>
            <a:ext cx="5806661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Овал 1"/>
          <p:cNvSpPr/>
          <p:nvPr/>
        </p:nvSpPr>
        <p:spPr>
          <a:xfrm>
            <a:off x="2555776" y="2060848"/>
            <a:ext cx="504056" cy="432048"/>
          </a:xfrm>
          <a:prstGeom prst="ellipse">
            <a:avLst/>
          </a:prstGeom>
          <a:noFill/>
          <a:ln>
            <a:solidFill>
              <a:srgbClr val="00CC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6228184" y="2060848"/>
            <a:ext cx="576064" cy="432048"/>
          </a:xfrm>
          <a:prstGeom prst="ellipse">
            <a:avLst/>
          </a:prstGeom>
          <a:noFill/>
          <a:ln>
            <a:solidFill>
              <a:srgbClr val="00CC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3275856" y="3717032"/>
            <a:ext cx="504056" cy="432048"/>
          </a:xfrm>
          <a:prstGeom prst="ellipse">
            <a:avLst/>
          </a:prstGeom>
          <a:noFill/>
          <a:ln>
            <a:solidFill>
              <a:srgbClr val="00CC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4270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6"/>
          <p:cNvSpPr>
            <a:spLocks noGrp="1"/>
          </p:cNvSpPr>
          <p:nvPr>
            <p:ph type="ctrTitle"/>
          </p:nvPr>
        </p:nvSpPr>
        <p:spPr>
          <a:xfrm>
            <a:off x="179512" y="116632"/>
            <a:ext cx="8568952" cy="1008112"/>
          </a:xfrm>
        </p:spPr>
        <p:txBody>
          <a:bodyPr>
            <a:noAutofit/>
          </a:bodyPr>
          <a:lstStyle/>
          <a:p>
            <a:r>
              <a:rPr lang="uk-UA" sz="3200" dirty="0" smtClean="0">
                <a:solidFill>
                  <a:schemeClr val="accent2"/>
                </a:solidFill>
              </a:rPr>
              <a:t>Варіант 2.</a:t>
            </a:r>
            <a:r>
              <a:rPr lang="uk-UA" sz="3200" dirty="0" smtClean="0"/>
              <a:t/>
            </a:r>
            <a:br>
              <a:rPr lang="uk-UA" sz="3200" dirty="0" smtClean="0"/>
            </a:br>
            <a:r>
              <a:rPr lang="ru-RU" sz="2800" dirty="0" err="1"/>
              <a:t>Вибери</a:t>
            </a:r>
            <a:r>
              <a:rPr lang="ru-RU" sz="2800" dirty="0"/>
              <a:t> </a:t>
            </a:r>
            <a:r>
              <a:rPr lang="ru-RU" sz="2800" dirty="0" err="1"/>
              <a:t>правильний</a:t>
            </a:r>
            <a:r>
              <a:rPr lang="ru-RU" sz="2800" dirty="0"/>
              <a:t> </a:t>
            </a:r>
            <a:r>
              <a:rPr lang="ru-RU" sz="2800" dirty="0" smtClean="0"/>
              <a:t>результат і </a:t>
            </a:r>
            <a:r>
              <a:rPr lang="ru-RU" sz="2800" dirty="0"/>
              <a:t>обведи </a:t>
            </a:r>
            <a:r>
              <a:rPr lang="ru-RU" sz="2800" dirty="0" err="1" smtClean="0"/>
              <a:t>його</a:t>
            </a:r>
            <a:r>
              <a:rPr lang="ru-RU" sz="2800" dirty="0" smtClean="0"/>
              <a:t>.</a:t>
            </a:r>
            <a:endParaRPr lang="ru-RU" sz="28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9342" y="1052736"/>
            <a:ext cx="5806661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Овал 1"/>
          <p:cNvSpPr/>
          <p:nvPr/>
        </p:nvSpPr>
        <p:spPr>
          <a:xfrm>
            <a:off x="2555776" y="2060848"/>
            <a:ext cx="504056" cy="432048"/>
          </a:xfrm>
          <a:prstGeom prst="ellipse">
            <a:avLst/>
          </a:prstGeom>
          <a:noFill/>
          <a:ln>
            <a:solidFill>
              <a:srgbClr val="00CC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6228184" y="2060848"/>
            <a:ext cx="576064" cy="432048"/>
          </a:xfrm>
          <a:prstGeom prst="ellipse">
            <a:avLst/>
          </a:prstGeom>
          <a:noFill/>
          <a:ln>
            <a:solidFill>
              <a:srgbClr val="00CC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3275856" y="3717032"/>
            <a:ext cx="504056" cy="432048"/>
          </a:xfrm>
          <a:prstGeom prst="ellipse">
            <a:avLst/>
          </a:prstGeom>
          <a:noFill/>
          <a:ln>
            <a:solidFill>
              <a:srgbClr val="00CC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5580112" y="3716782"/>
            <a:ext cx="576064" cy="432048"/>
          </a:xfrm>
          <a:prstGeom prst="ellipse">
            <a:avLst/>
          </a:prstGeom>
          <a:noFill/>
          <a:ln>
            <a:solidFill>
              <a:srgbClr val="00CC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4457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6"/>
          <p:cNvSpPr>
            <a:spLocks noGrp="1"/>
          </p:cNvSpPr>
          <p:nvPr>
            <p:ph type="ctrTitle"/>
          </p:nvPr>
        </p:nvSpPr>
        <p:spPr>
          <a:xfrm>
            <a:off x="179512" y="116632"/>
            <a:ext cx="8568952" cy="1008112"/>
          </a:xfrm>
        </p:spPr>
        <p:txBody>
          <a:bodyPr>
            <a:noAutofit/>
          </a:bodyPr>
          <a:lstStyle/>
          <a:p>
            <a:r>
              <a:rPr lang="uk-UA" sz="3200" dirty="0" smtClean="0">
                <a:solidFill>
                  <a:schemeClr val="accent2"/>
                </a:solidFill>
              </a:rPr>
              <a:t>Перевірте, чи правильно ви склали і розв’язали задачі (завдання 7 підручника).</a:t>
            </a:r>
            <a:endParaRPr lang="ru-RU" sz="2800" b="1" dirty="0"/>
          </a:p>
        </p:txBody>
      </p:sp>
      <p:sp>
        <p:nvSpPr>
          <p:cNvPr id="7" name="Заголовок 6"/>
          <p:cNvSpPr txBox="1">
            <a:spLocks/>
          </p:cNvSpPr>
          <p:nvPr/>
        </p:nvSpPr>
        <p:spPr>
          <a:xfrm>
            <a:off x="503059" y="3961912"/>
            <a:ext cx="7992888" cy="1800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3200" dirty="0" smtClean="0"/>
              <a:t>У книжці було 96 сторінок. Дівчинка прочитала 6 сторінок. Скільки сторінок залишилося прочитати дівчинці?</a:t>
            </a:r>
            <a:endParaRPr lang="ru-RU" sz="3200" b="1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326977"/>
            <a:ext cx="3865537" cy="26349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291345"/>
            <a:ext cx="2390403" cy="26826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21664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11560" y="404664"/>
            <a:ext cx="7772400" cy="3600400"/>
          </a:xfrm>
        </p:spPr>
        <p:txBody>
          <a:bodyPr>
            <a:normAutofit/>
          </a:bodyPr>
          <a:lstStyle/>
          <a:p>
            <a:r>
              <a:rPr lang="uk-UA" dirty="0" smtClean="0"/>
              <a:t>Математичний диктант</a:t>
            </a:r>
            <a:endParaRPr lang="ru-RU" b="1" dirty="0">
              <a:solidFill>
                <a:srgbClr val="00CC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1618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6"/>
          <p:cNvSpPr>
            <a:spLocks noGrp="1"/>
          </p:cNvSpPr>
          <p:nvPr>
            <p:ph type="ctrTitle"/>
          </p:nvPr>
        </p:nvSpPr>
        <p:spPr>
          <a:xfrm>
            <a:off x="179512" y="116632"/>
            <a:ext cx="8568952" cy="1008112"/>
          </a:xfrm>
        </p:spPr>
        <p:txBody>
          <a:bodyPr>
            <a:noAutofit/>
          </a:bodyPr>
          <a:lstStyle/>
          <a:p>
            <a:r>
              <a:rPr lang="uk-UA" sz="3200" dirty="0" smtClean="0">
                <a:solidFill>
                  <a:schemeClr val="accent2"/>
                </a:solidFill>
              </a:rPr>
              <a:t>Перевірте, чи правильно ви склали і розв’язали задачі (завдання 7 підручника).</a:t>
            </a:r>
            <a:endParaRPr lang="ru-RU" sz="2800" b="1" dirty="0"/>
          </a:p>
        </p:txBody>
      </p:sp>
      <p:sp>
        <p:nvSpPr>
          <p:cNvPr id="7" name="Заголовок 6"/>
          <p:cNvSpPr txBox="1">
            <a:spLocks/>
          </p:cNvSpPr>
          <p:nvPr/>
        </p:nvSpPr>
        <p:spPr>
          <a:xfrm>
            <a:off x="503059" y="3961912"/>
            <a:ext cx="7992888" cy="22322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uk-UA" sz="3200" i="1" dirty="0" smtClean="0"/>
              <a:t>Розв’язання</a:t>
            </a:r>
          </a:p>
          <a:p>
            <a:pPr algn="l"/>
            <a:r>
              <a:rPr lang="uk-UA" sz="3200" b="1" dirty="0" smtClean="0"/>
              <a:t>96 – 6 = 90 (с.).</a:t>
            </a:r>
          </a:p>
          <a:p>
            <a:pPr algn="l"/>
            <a:endParaRPr lang="uk-UA" sz="3200" b="1" dirty="0" smtClean="0"/>
          </a:p>
          <a:p>
            <a:pPr algn="l"/>
            <a:r>
              <a:rPr lang="uk-UA" sz="3200" i="1" dirty="0" smtClean="0"/>
              <a:t>Відповідь: </a:t>
            </a:r>
            <a:r>
              <a:rPr lang="uk-UA" sz="3200" dirty="0" smtClean="0"/>
              <a:t>90 сторінок книжки залишилося прочитати дівчинці.</a:t>
            </a:r>
            <a:endParaRPr lang="ru-RU" sz="3200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1196752"/>
            <a:ext cx="2102371" cy="2359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326977"/>
            <a:ext cx="3865537" cy="26349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7120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6"/>
          <p:cNvSpPr>
            <a:spLocks noGrp="1"/>
          </p:cNvSpPr>
          <p:nvPr>
            <p:ph type="ctrTitle"/>
          </p:nvPr>
        </p:nvSpPr>
        <p:spPr>
          <a:xfrm>
            <a:off x="179512" y="116632"/>
            <a:ext cx="8568952" cy="1008112"/>
          </a:xfrm>
        </p:spPr>
        <p:txBody>
          <a:bodyPr>
            <a:noAutofit/>
          </a:bodyPr>
          <a:lstStyle/>
          <a:p>
            <a:r>
              <a:rPr lang="uk-UA" sz="3200" dirty="0" smtClean="0">
                <a:solidFill>
                  <a:schemeClr val="accent2"/>
                </a:solidFill>
              </a:rPr>
              <a:t>Перевірте, чи правильно ви склали і розв’язали задачі (завдання 7 підручника).</a:t>
            </a:r>
            <a:endParaRPr lang="ru-RU" sz="2800" b="1" dirty="0"/>
          </a:p>
        </p:txBody>
      </p:sp>
      <p:sp>
        <p:nvSpPr>
          <p:cNvPr id="7" name="Заголовок 6"/>
          <p:cNvSpPr txBox="1">
            <a:spLocks/>
          </p:cNvSpPr>
          <p:nvPr/>
        </p:nvSpPr>
        <p:spPr>
          <a:xfrm>
            <a:off x="611560" y="4221088"/>
            <a:ext cx="7992888" cy="1800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3200" dirty="0" smtClean="0"/>
              <a:t>Коли дівчинка прочитала 6 сторінок книжки, їй залишилося прочитати ще 90 сторінок. </a:t>
            </a:r>
          </a:p>
          <a:p>
            <a:r>
              <a:rPr lang="uk-UA" sz="3200" dirty="0" smtClean="0"/>
              <a:t>Скільки сторінок було в книжці?</a:t>
            </a:r>
            <a:endParaRPr lang="ru-RU" sz="3200" b="1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1196752"/>
            <a:ext cx="2102371" cy="2359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7" y="1412776"/>
            <a:ext cx="4294095" cy="2635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89164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6"/>
          <p:cNvSpPr>
            <a:spLocks noGrp="1"/>
          </p:cNvSpPr>
          <p:nvPr>
            <p:ph type="ctrTitle"/>
          </p:nvPr>
        </p:nvSpPr>
        <p:spPr>
          <a:xfrm>
            <a:off x="179512" y="116632"/>
            <a:ext cx="8568952" cy="1008112"/>
          </a:xfrm>
        </p:spPr>
        <p:txBody>
          <a:bodyPr>
            <a:noAutofit/>
          </a:bodyPr>
          <a:lstStyle/>
          <a:p>
            <a:r>
              <a:rPr lang="uk-UA" sz="3200" dirty="0" smtClean="0">
                <a:solidFill>
                  <a:schemeClr val="accent2"/>
                </a:solidFill>
              </a:rPr>
              <a:t>Перевірте, чи правильно ви склали і розв’язали задачі (завдання 7 підручника).</a:t>
            </a:r>
            <a:endParaRPr lang="ru-RU" sz="2800" b="1" dirty="0"/>
          </a:p>
        </p:txBody>
      </p:sp>
      <p:sp>
        <p:nvSpPr>
          <p:cNvPr id="7" name="Заголовок 6"/>
          <p:cNvSpPr txBox="1">
            <a:spLocks/>
          </p:cNvSpPr>
          <p:nvPr/>
        </p:nvSpPr>
        <p:spPr>
          <a:xfrm>
            <a:off x="503059" y="3961912"/>
            <a:ext cx="7992888" cy="24194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uk-UA" sz="3200" i="1" dirty="0" smtClean="0"/>
              <a:t>Розв’язання</a:t>
            </a:r>
          </a:p>
          <a:p>
            <a:pPr algn="l"/>
            <a:r>
              <a:rPr lang="uk-UA" sz="3200" b="1" dirty="0" smtClean="0"/>
              <a:t>6 + 90 = 90 + 6 = 96 (с.).</a:t>
            </a:r>
          </a:p>
          <a:p>
            <a:pPr algn="l"/>
            <a:r>
              <a:rPr lang="uk-UA" sz="3200" i="1" dirty="0" smtClean="0"/>
              <a:t>Відповідь: </a:t>
            </a:r>
            <a:r>
              <a:rPr lang="uk-UA" sz="3200" dirty="0" smtClean="0"/>
              <a:t>96 сторінок було в книжці.</a:t>
            </a:r>
          </a:p>
          <a:p>
            <a:pPr algn="l"/>
            <a:r>
              <a:rPr lang="uk-UA" sz="3200" dirty="0" smtClean="0">
                <a:solidFill>
                  <a:srgbClr val="00CC99"/>
                </a:solidFill>
              </a:rPr>
              <a:t>Яку властивість додавання застосували для зручності обчислення?</a:t>
            </a:r>
            <a:endParaRPr lang="ru-RU" sz="3200" dirty="0">
              <a:solidFill>
                <a:srgbClr val="00CC99"/>
              </a:solidFill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1196752"/>
            <a:ext cx="2102371" cy="2359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7" y="1412776"/>
            <a:ext cx="4294095" cy="2635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67815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6"/>
          <p:cNvSpPr>
            <a:spLocks noGrp="1"/>
          </p:cNvSpPr>
          <p:nvPr>
            <p:ph type="ctrTitle"/>
          </p:nvPr>
        </p:nvSpPr>
        <p:spPr>
          <a:xfrm>
            <a:off x="179512" y="116632"/>
            <a:ext cx="8568952" cy="1008112"/>
          </a:xfrm>
        </p:spPr>
        <p:txBody>
          <a:bodyPr>
            <a:noAutofit/>
          </a:bodyPr>
          <a:lstStyle/>
          <a:p>
            <a:r>
              <a:rPr lang="uk-UA" sz="3200" dirty="0" smtClean="0">
                <a:solidFill>
                  <a:schemeClr val="accent2"/>
                </a:solidFill>
              </a:rPr>
              <a:t>Перевірте, чи правильно ви склали і розв’язали задачі (завдання 7 підручника).</a:t>
            </a:r>
            <a:endParaRPr lang="ru-RU" sz="2800" b="1" dirty="0"/>
          </a:p>
        </p:txBody>
      </p:sp>
      <p:sp>
        <p:nvSpPr>
          <p:cNvPr id="7" name="Заголовок 6"/>
          <p:cNvSpPr txBox="1">
            <a:spLocks/>
          </p:cNvSpPr>
          <p:nvPr/>
        </p:nvSpPr>
        <p:spPr>
          <a:xfrm>
            <a:off x="611560" y="4221088"/>
            <a:ext cx="7992888" cy="1800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3200" dirty="0" smtClean="0"/>
              <a:t>У книжці було 96 сторінок. Дівчинці залишилося прочитати 90 сторінок. Скільки сторінок вона вже прочитала?</a:t>
            </a:r>
            <a:endParaRPr lang="ru-RU" sz="3200" b="1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1196752"/>
            <a:ext cx="2102371" cy="2359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340768"/>
            <a:ext cx="4540786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30227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6"/>
          <p:cNvSpPr>
            <a:spLocks noGrp="1"/>
          </p:cNvSpPr>
          <p:nvPr>
            <p:ph type="ctrTitle"/>
          </p:nvPr>
        </p:nvSpPr>
        <p:spPr>
          <a:xfrm>
            <a:off x="179512" y="116632"/>
            <a:ext cx="8568952" cy="1008112"/>
          </a:xfrm>
        </p:spPr>
        <p:txBody>
          <a:bodyPr>
            <a:noAutofit/>
          </a:bodyPr>
          <a:lstStyle/>
          <a:p>
            <a:r>
              <a:rPr lang="uk-UA" sz="3200" dirty="0" smtClean="0">
                <a:solidFill>
                  <a:schemeClr val="accent2"/>
                </a:solidFill>
              </a:rPr>
              <a:t>Перевірте, чи правильно ви склали і розв’язали задачі (завдання 7 підручника).</a:t>
            </a:r>
            <a:endParaRPr lang="ru-RU" sz="2800" b="1" dirty="0"/>
          </a:p>
        </p:txBody>
      </p:sp>
      <p:sp>
        <p:nvSpPr>
          <p:cNvPr id="7" name="Заголовок 6"/>
          <p:cNvSpPr txBox="1">
            <a:spLocks/>
          </p:cNvSpPr>
          <p:nvPr/>
        </p:nvSpPr>
        <p:spPr>
          <a:xfrm>
            <a:off x="503059" y="3961912"/>
            <a:ext cx="7992888" cy="22322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uk-UA" sz="3200" i="1" dirty="0" smtClean="0"/>
              <a:t>Розв’язання</a:t>
            </a:r>
          </a:p>
          <a:p>
            <a:pPr algn="l"/>
            <a:r>
              <a:rPr lang="uk-UA" sz="3200" b="1" dirty="0" smtClean="0"/>
              <a:t>96 – 90 = 6 (с.).</a:t>
            </a:r>
          </a:p>
          <a:p>
            <a:pPr algn="l"/>
            <a:endParaRPr lang="uk-UA" sz="3200" b="1" dirty="0" smtClean="0"/>
          </a:p>
          <a:p>
            <a:pPr algn="l"/>
            <a:r>
              <a:rPr lang="uk-UA" sz="3200" i="1" dirty="0" smtClean="0"/>
              <a:t>Відповідь: </a:t>
            </a:r>
            <a:r>
              <a:rPr lang="uk-UA" sz="3200" dirty="0" smtClean="0"/>
              <a:t>6 сторінок книжки прочитала дівчинка.</a:t>
            </a:r>
            <a:endParaRPr lang="ru-RU" sz="3200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1196752"/>
            <a:ext cx="2102371" cy="2359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340768"/>
            <a:ext cx="4540786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06012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888246"/>
            <a:ext cx="8293336" cy="1316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Заголовок 6"/>
          <p:cNvSpPr>
            <a:spLocks noGrp="1"/>
          </p:cNvSpPr>
          <p:nvPr>
            <p:ph type="ctrTitle"/>
          </p:nvPr>
        </p:nvSpPr>
        <p:spPr>
          <a:xfrm>
            <a:off x="179512" y="116632"/>
            <a:ext cx="8568952" cy="1008112"/>
          </a:xfrm>
        </p:spPr>
        <p:txBody>
          <a:bodyPr>
            <a:noAutofit/>
          </a:bodyPr>
          <a:lstStyle/>
          <a:p>
            <a:r>
              <a:rPr lang="uk-UA" sz="3200" dirty="0" smtClean="0">
                <a:solidFill>
                  <a:schemeClr val="accent2"/>
                </a:solidFill>
              </a:rPr>
              <a:t>Попрацюємо над завданням 10 підручника.</a:t>
            </a:r>
            <a:endParaRPr lang="ru-RU" sz="2800" b="1" dirty="0"/>
          </a:p>
        </p:txBody>
      </p:sp>
      <p:sp>
        <p:nvSpPr>
          <p:cNvPr id="7" name="Заголовок 6"/>
          <p:cNvSpPr txBox="1">
            <a:spLocks/>
          </p:cNvSpPr>
          <p:nvPr/>
        </p:nvSpPr>
        <p:spPr>
          <a:xfrm>
            <a:off x="467544" y="2276872"/>
            <a:ext cx="7992888" cy="11521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3200" dirty="0" smtClean="0"/>
              <a:t>Щоб дати відповідь на запитання, скористаймося годинником.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481728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320" y="404664"/>
            <a:ext cx="8293336" cy="1316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Заголовок 6"/>
          <p:cNvSpPr txBox="1">
            <a:spLocks/>
          </p:cNvSpPr>
          <p:nvPr/>
        </p:nvSpPr>
        <p:spPr>
          <a:xfrm>
            <a:off x="467544" y="1772816"/>
            <a:ext cx="7992888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3200" dirty="0" smtClean="0">
                <a:solidFill>
                  <a:srgbClr val="00CC99"/>
                </a:solidFill>
              </a:rPr>
              <a:t>О котрій годині ранку прокинулася Яринка?</a:t>
            </a:r>
            <a:endParaRPr lang="ru-RU" sz="3200" b="1" dirty="0">
              <a:solidFill>
                <a:srgbClr val="00CC99"/>
              </a:solidFill>
            </a:endParaRPr>
          </a:p>
        </p:txBody>
      </p:sp>
      <p:cxnSp>
        <p:nvCxnSpPr>
          <p:cNvPr id="4" name="Пряма сполучна лінія 3"/>
          <p:cNvCxnSpPr/>
          <p:nvPr/>
        </p:nvCxnSpPr>
        <p:spPr>
          <a:xfrm>
            <a:off x="3383868" y="836712"/>
            <a:ext cx="828092" cy="0"/>
          </a:xfrm>
          <a:prstGeom prst="line">
            <a:avLst/>
          </a:prstGeom>
          <a:ln w="25400">
            <a:solidFill>
              <a:srgbClr val="00CC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3017" y="2636912"/>
            <a:ext cx="3741942" cy="3750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1904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320" y="404664"/>
            <a:ext cx="8293336" cy="1316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" name="Пряма сполучна лінія 3"/>
          <p:cNvCxnSpPr/>
          <p:nvPr/>
        </p:nvCxnSpPr>
        <p:spPr>
          <a:xfrm>
            <a:off x="7452320" y="803412"/>
            <a:ext cx="720080" cy="0"/>
          </a:xfrm>
          <a:prstGeom prst="line">
            <a:avLst/>
          </a:prstGeom>
          <a:ln w="25400">
            <a:solidFill>
              <a:srgbClr val="00CC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3017" y="2636912"/>
            <a:ext cx="3741942" cy="3750505"/>
          </a:xfrm>
          <a:prstGeom prst="rect">
            <a:avLst/>
          </a:prstGeom>
        </p:spPr>
      </p:pic>
      <p:sp>
        <p:nvSpPr>
          <p:cNvPr id="10" name="Заголовок 6"/>
          <p:cNvSpPr txBox="1">
            <a:spLocks/>
          </p:cNvSpPr>
          <p:nvPr/>
        </p:nvSpPr>
        <p:spPr>
          <a:xfrm>
            <a:off x="467544" y="1772816"/>
            <a:ext cx="8496944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3200" dirty="0" smtClean="0">
                <a:solidFill>
                  <a:srgbClr val="00CC99"/>
                </a:solidFill>
              </a:rPr>
              <a:t>Скільки часу вона витратила на ранковий туалет?</a:t>
            </a:r>
            <a:endParaRPr lang="ru-RU" sz="3200" b="1" dirty="0">
              <a:solidFill>
                <a:srgbClr val="00CC99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2636913"/>
            <a:ext cx="3007622" cy="367240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092280" y="5589240"/>
            <a:ext cx="11288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200" b="1" dirty="0" smtClean="0"/>
              <a:t>07:25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1957696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320" y="404664"/>
            <a:ext cx="8293336" cy="1316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3017" y="2636912"/>
            <a:ext cx="3741942" cy="3750505"/>
          </a:xfrm>
          <a:prstGeom prst="rect">
            <a:avLst/>
          </a:prstGeom>
        </p:spPr>
      </p:pic>
      <p:cxnSp>
        <p:nvCxnSpPr>
          <p:cNvPr id="9" name="Пряма сполучна лінія 8"/>
          <p:cNvCxnSpPr/>
          <p:nvPr/>
        </p:nvCxnSpPr>
        <p:spPr>
          <a:xfrm>
            <a:off x="4211959" y="1124744"/>
            <a:ext cx="667356" cy="0"/>
          </a:xfrm>
          <a:prstGeom prst="line">
            <a:avLst/>
          </a:prstGeom>
          <a:ln w="25400">
            <a:solidFill>
              <a:srgbClr val="00CC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Заголовок 6"/>
          <p:cNvSpPr txBox="1">
            <a:spLocks/>
          </p:cNvSpPr>
          <p:nvPr/>
        </p:nvSpPr>
        <p:spPr>
          <a:xfrm>
            <a:off x="467544" y="1772816"/>
            <a:ext cx="8496944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3200" dirty="0" smtClean="0">
                <a:solidFill>
                  <a:srgbClr val="00CC99"/>
                </a:solidFill>
              </a:rPr>
              <a:t>Скільки часу Яринка витратила на сніданок?</a:t>
            </a:r>
            <a:endParaRPr lang="ru-RU" sz="3200" b="1" dirty="0">
              <a:solidFill>
                <a:srgbClr val="00CC99"/>
              </a:solidFill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2636913"/>
            <a:ext cx="3007622" cy="367240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5542" y="4337597"/>
            <a:ext cx="2520280" cy="1949083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7092280" y="5589240"/>
            <a:ext cx="11320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200" b="1" dirty="0" smtClean="0"/>
              <a:t>07:40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2008889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320" y="404664"/>
            <a:ext cx="8293336" cy="1316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9" name="Пряма сполучна лінія 8"/>
          <p:cNvCxnSpPr/>
          <p:nvPr/>
        </p:nvCxnSpPr>
        <p:spPr>
          <a:xfrm>
            <a:off x="6444208" y="1124744"/>
            <a:ext cx="648072" cy="0"/>
          </a:xfrm>
          <a:prstGeom prst="line">
            <a:avLst/>
          </a:prstGeom>
          <a:ln w="25400">
            <a:solidFill>
              <a:srgbClr val="00CC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3017" y="2630823"/>
            <a:ext cx="3741942" cy="3750505"/>
          </a:xfrm>
          <a:prstGeom prst="rect">
            <a:avLst/>
          </a:prstGeom>
        </p:spPr>
      </p:pic>
      <p:sp>
        <p:nvSpPr>
          <p:cNvPr id="12" name="Заголовок 6"/>
          <p:cNvSpPr txBox="1">
            <a:spLocks/>
          </p:cNvSpPr>
          <p:nvPr/>
        </p:nvSpPr>
        <p:spPr>
          <a:xfrm>
            <a:off x="467544" y="1772816"/>
            <a:ext cx="8496944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3200" dirty="0" smtClean="0">
                <a:solidFill>
                  <a:srgbClr val="00CC99"/>
                </a:solidFill>
              </a:rPr>
              <a:t>Скільки хвилин Яринка </a:t>
            </a:r>
            <a:r>
              <a:rPr lang="uk-UA" sz="3200" dirty="0">
                <a:solidFill>
                  <a:srgbClr val="00CC99"/>
                </a:solidFill>
              </a:rPr>
              <a:t>збирала речі </a:t>
            </a:r>
            <a:r>
              <a:rPr lang="uk-UA" sz="3200" dirty="0" smtClean="0">
                <a:solidFill>
                  <a:srgbClr val="00CC99"/>
                </a:solidFill>
              </a:rPr>
              <a:t>в школу?</a:t>
            </a:r>
            <a:endParaRPr lang="ru-RU" sz="3200" b="1" dirty="0">
              <a:solidFill>
                <a:srgbClr val="00CC99"/>
              </a:solidFill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2636913"/>
            <a:ext cx="3007622" cy="3672408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72320">
            <a:off x="2905542" y="4337597"/>
            <a:ext cx="2520280" cy="194908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75328">
            <a:off x="2608796" y="4330948"/>
            <a:ext cx="2012828" cy="1152128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7092280" y="5589240"/>
            <a:ext cx="11320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200" b="1" dirty="0" smtClean="0"/>
              <a:t>07:45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394487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11560" y="404664"/>
            <a:ext cx="7772400" cy="3600400"/>
          </a:xfrm>
        </p:spPr>
        <p:txBody>
          <a:bodyPr>
            <a:normAutofit/>
          </a:bodyPr>
          <a:lstStyle/>
          <a:p>
            <a:pPr lvl="0"/>
            <a:r>
              <a:rPr lang="uk-UA" dirty="0"/>
              <a:t>Запишіть суму чисел 30 і </a:t>
            </a:r>
            <a:r>
              <a:rPr lang="uk-UA" dirty="0" smtClean="0"/>
              <a:t>6.</a:t>
            </a:r>
            <a:endParaRPr lang="ru-RU" dirty="0"/>
          </a:p>
        </p:txBody>
      </p:sp>
      <p:grpSp>
        <p:nvGrpSpPr>
          <p:cNvPr id="6" name="Групувати 5"/>
          <p:cNvGrpSpPr/>
          <p:nvPr/>
        </p:nvGrpSpPr>
        <p:grpSpPr>
          <a:xfrm>
            <a:off x="2987824" y="2852936"/>
            <a:ext cx="3240360" cy="1080120"/>
            <a:chOff x="2987824" y="2852936"/>
            <a:chExt cx="3240360" cy="1080120"/>
          </a:xfrm>
        </p:grpSpPr>
        <p:sp>
          <p:nvSpPr>
            <p:cNvPr id="2" name="Округлений прямокутник 1">
              <a:hlinkClick r:id="rId3" action="ppaction://hlinksldjump"/>
            </p:cNvPr>
            <p:cNvSpPr/>
            <p:nvPr/>
          </p:nvSpPr>
          <p:spPr>
            <a:xfrm>
              <a:off x="2987824" y="2852936"/>
              <a:ext cx="3240360" cy="1080120"/>
            </a:xfrm>
            <a:prstGeom prst="roundRect">
              <a:avLst/>
            </a:prstGeom>
            <a:noFill/>
            <a:ln>
              <a:solidFill>
                <a:srgbClr val="00CC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518603" y="3100608"/>
              <a:ext cx="217880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uk-UA" sz="3200" b="1" dirty="0" smtClean="0"/>
                <a:t>ВІДПОВІДЬ</a:t>
              </a:r>
              <a:endParaRPr lang="ru-RU" sz="32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876104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320" y="404664"/>
            <a:ext cx="8293336" cy="1316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9" name="Пряма сполучна лінія 8"/>
          <p:cNvCxnSpPr/>
          <p:nvPr/>
        </p:nvCxnSpPr>
        <p:spPr>
          <a:xfrm>
            <a:off x="2699792" y="1412776"/>
            <a:ext cx="648072" cy="0"/>
          </a:xfrm>
          <a:prstGeom prst="line">
            <a:avLst/>
          </a:prstGeom>
          <a:ln w="25400">
            <a:solidFill>
              <a:srgbClr val="00CC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3017" y="2630823"/>
            <a:ext cx="3741942" cy="3750505"/>
          </a:xfrm>
          <a:prstGeom prst="rect">
            <a:avLst/>
          </a:prstGeom>
        </p:spPr>
      </p:pic>
      <p:sp>
        <p:nvSpPr>
          <p:cNvPr id="12" name="Заголовок 6"/>
          <p:cNvSpPr txBox="1">
            <a:spLocks/>
          </p:cNvSpPr>
          <p:nvPr/>
        </p:nvSpPr>
        <p:spPr>
          <a:xfrm>
            <a:off x="467544" y="1772816"/>
            <a:ext cx="8496944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3200" dirty="0" smtClean="0">
                <a:solidFill>
                  <a:srgbClr val="00CC99"/>
                </a:solidFill>
              </a:rPr>
              <a:t>Скільки хвилин дівчинка йшла на зупинку?</a:t>
            </a:r>
            <a:endParaRPr lang="ru-RU" sz="3200" b="1" dirty="0">
              <a:solidFill>
                <a:srgbClr val="00CC99"/>
              </a:solidFill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2636913"/>
            <a:ext cx="3007622" cy="3672408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72320">
            <a:off x="2905542" y="4337597"/>
            <a:ext cx="2520280" cy="194908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75328">
            <a:off x="2608796" y="4330948"/>
            <a:ext cx="2012828" cy="1152128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01443">
            <a:off x="2505251" y="3772156"/>
            <a:ext cx="1859264" cy="115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8165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320" y="404664"/>
            <a:ext cx="8293336" cy="1316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9" name="Пряма сполучна лінія 8"/>
          <p:cNvCxnSpPr/>
          <p:nvPr/>
        </p:nvCxnSpPr>
        <p:spPr>
          <a:xfrm>
            <a:off x="2699792" y="1412776"/>
            <a:ext cx="648072" cy="0"/>
          </a:xfrm>
          <a:prstGeom prst="line">
            <a:avLst/>
          </a:prstGeom>
          <a:ln w="25400">
            <a:solidFill>
              <a:srgbClr val="00CC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3017" y="2630823"/>
            <a:ext cx="3741942" cy="3750505"/>
          </a:xfrm>
          <a:prstGeom prst="rect">
            <a:avLst/>
          </a:prstGeom>
        </p:spPr>
      </p:pic>
      <p:sp>
        <p:nvSpPr>
          <p:cNvPr id="12" name="Заголовок 6"/>
          <p:cNvSpPr txBox="1">
            <a:spLocks/>
          </p:cNvSpPr>
          <p:nvPr/>
        </p:nvSpPr>
        <p:spPr>
          <a:xfrm>
            <a:off x="467544" y="1564927"/>
            <a:ext cx="8496944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3200" dirty="0" smtClean="0">
                <a:solidFill>
                  <a:srgbClr val="00CC99"/>
                </a:solidFill>
              </a:rPr>
              <a:t>О котрій годині Яринка була на зупинці?</a:t>
            </a:r>
            <a:endParaRPr lang="ru-RU" sz="3200" b="1" dirty="0">
              <a:solidFill>
                <a:srgbClr val="00CC99"/>
              </a:solidFill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2636913"/>
            <a:ext cx="3007622" cy="3672408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72320">
            <a:off x="2905542" y="4337597"/>
            <a:ext cx="2520280" cy="194908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75328">
            <a:off x="2608796" y="4330948"/>
            <a:ext cx="2012828" cy="1152128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01443">
            <a:off x="2505251" y="3772156"/>
            <a:ext cx="1859264" cy="115212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092280" y="5589240"/>
            <a:ext cx="11320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200" b="1" dirty="0" smtClean="0"/>
              <a:t>07:50</a:t>
            </a:r>
            <a:endParaRPr lang="ru-RU" sz="3200" b="1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9" y="2276872"/>
            <a:ext cx="2160240" cy="1453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99274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320" y="404664"/>
            <a:ext cx="8293336" cy="1316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3017" y="2630823"/>
            <a:ext cx="3741942" cy="3750505"/>
          </a:xfrm>
          <a:prstGeom prst="rect">
            <a:avLst/>
          </a:prstGeom>
        </p:spPr>
      </p:pic>
      <p:sp>
        <p:nvSpPr>
          <p:cNvPr id="12" name="Заголовок 6"/>
          <p:cNvSpPr txBox="1">
            <a:spLocks/>
          </p:cNvSpPr>
          <p:nvPr/>
        </p:nvSpPr>
        <p:spPr>
          <a:xfrm>
            <a:off x="467544" y="1556792"/>
            <a:ext cx="8496944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3200" dirty="0" smtClean="0">
                <a:solidFill>
                  <a:srgbClr val="00CC99"/>
                </a:solidFill>
              </a:rPr>
              <a:t>А о котрій годині автобус вирушив із зупинки?</a:t>
            </a:r>
            <a:endParaRPr lang="ru-RU" sz="3200" b="1" dirty="0">
              <a:solidFill>
                <a:srgbClr val="00CC99"/>
              </a:solidFill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2636913"/>
            <a:ext cx="3007622" cy="3672408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72320">
            <a:off x="2905542" y="4337597"/>
            <a:ext cx="2520280" cy="194908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75328">
            <a:off x="2608796" y="4330948"/>
            <a:ext cx="2012828" cy="1152128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01443">
            <a:off x="2505251" y="3772156"/>
            <a:ext cx="1859264" cy="115212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092280" y="5589240"/>
            <a:ext cx="11320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200" b="1" dirty="0" smtClean="0"/>
              <a:t>07:45</a:t>
            </a:r>
            <a:endParaRPr lang="ru-RU" sz="3200" b="1" dirty="0"/>
          </a:p>
        </p:txBody>
      </p:sp>
      <p:cxnSp>
        <p:nvCxnSpPr>
          <p:cNvPr id="3" name="Пряма сполучна лінія 2"/>
          <p:cNvCxnSpPr/>
          <p:nvPr/>
        </p:nvCxnSpPr>
        <p:spPr>
          <a:xfrm flipH="1">
            <a:off x="899592" y="4473117"/>
            <a:ext cx="3456385" cy="0"/>
          </a:xfrm>
          <a:prstGeom prst="line">
            <a:avLst/>
          </a:prstGeom>
          <a:ln w="25400">
            <a:solidFill>
              <a:srgbClr val="00CC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648780"/>
            <a:ext cx="1800200" cy="8091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306" y="2222419"/>
            <a:ext cx="2160240" cy="1453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66630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320" y="404664"/>
            <a:ext cx="8293336" cy="1316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Заголовок 6"/>
          <p:cNvSpPr txBox="1">
            <a:spLocks/>
          </p:cNvSpPr>
          <p:nvPr/>
        </p:nvSpPr>
        <p:spPr>
          <a:xfrm>
            <a:off x="467544" y="4245234"/>
            <a:ext cx="8496944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3200" dirty="0" smtClean="0">
                <a:solidFill>
                  <a:srgbClr val="00CC99"/>
                </a:solidFill>
              </a:rPr>
              <a:t>Тож чи встигла Яринка на автобус?</a:t>
            </a:r>
            <a:endParaRPr lang="ru-RU" sz="3200" b="1" dirty="0">
              <a:solidFill>
                <a:srgbClr val="00CC99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922" y="2477961"/>
            <a:ext cx="3931840" cy="17672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635072"/>
            <a:ext cx="2160240" cy="1453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94624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320" y="404664"/>
            <a:ext cx="8293336" cy="1316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Заголовок 6"/>
          <p:cNvSpPr txBox="1">
            <a:spLocks/>
          </p:cNvSpPr>
          <p:nvPr/>
        </p:nvSpPr>
        <p:spPr>
          <a:xfrm>
            <a:off x="467544" y="4245234"/>
            <a:ext cx="8496944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3200" dirty="0" smtClean="0">
                <a:solidFill>
                  <a:srgbClr val="00CC99"/>
                </a:solidFill>
              </a:rPr>
              <a:t>На скільки хвилин дівчинка спізнилася?</a:t>
            </a:r>
            <a:endParaRPr lang="ru-RU" sz="3200" b="1" dirty="0">
              <a:solidFill>
                <a:srgbClr val="00CC99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922" y="2477961"/>
            <a:ext cx="3931840" cy="17672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635072"/>
            <a:ext cx="2160240" cy="1453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13766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320" y="404664"/>
            <a:ext cx="8293336" cy="1316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Заголовок 6"/>
          <p:cNvSpPr txBox="1">
            <a:spLocks/>
          </p:cNvSpPr>
          <p:nvPr/>
        </p:nvSpPr>
        <p:spPr>
          <a:xfrm>
            <a:off x="467544" y="4245234"/>
            <a:ext cx="8496944" cy="13440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3200" dirty="0" smtClean="0">
                <a:solidFill>
                  <a:srgbClr val="00CC99"/>
                </a:solidFill>
              </a:rPr>
              <a:t>Що ви порадили б Яринці, </a:t>
            </a:r>
          </a:p>
          <a:p>
            <a:r>
              <a:rPr lang="uk-UA" sz="3200" dirty="0" smtClean="0">
                <a:solidFill>
                  <a:srgbClr val="00CC99"/>
                </a:solidFill>
              </a:rPr>
              <a:t>аби вона більше не спізнювалася на автобус?</a:t>
            </a:r>
            <a:endParaRPr lang="ru-RU" sz="3200" b="1" dirty="0">
              <a:solidFill>
                <a:srgbClr val="00CC99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922" y="2477961"/>
            <a:ext cx="3931840" cy="17672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635072"/>
            <a:ext cx="2160240" cy="1453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4296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07604" y="404664"/>
            <a:ext cx="752483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dirty="0" smtClean="0"/>
              <a:t>Домашнє завдання — вправа з піктограмою будиночка на с. 7 підручника.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59" y="2276872"/>
            <a:ext cx="7907545" cy="1440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8892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753603" y="207044"/>
            <a:ext cx="74888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dirty="0" smtClean="0">
                <a:solidFill>
                  <a:srgbClr val="C00000"/>
                </a:solidFill>
              </a:rPr>
              <a:t>Погоджуєтеся ви з твердженнями чи ні?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Прямокутник 2"/>
          <p:cNvSpPr/>
          <p:nvPr/>
        </p:nvSpPr>
        <p:spPr>
          <a:xfrm>
            <a:off x="467544" y="757476"/>
            <a:ext cx="835292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itchFamily="34" charset="0"/>
              <a:buChar char="•"/>
            </a:pPr>
            <a:r>
              <a:rPr lang="uk-UA" sz="3600" dirty="0"/>
              <a:t>Я розумію, як замінити число сумою розрядних доданків. </a:t>
            </a:r>
            <a:endParaRPr lang="ru-RU" sz="3600" dirty="0"/>
          </a:p>
          <a:p>
            <a:pPr marL="285750" lvl="0" indent="-285750">
              <a:buFont typeface="Arial" pitchFamily="34" charset="0"/>
              <a:buChar char="•"/>
            </a:pPr>
            <a:r>
              <a:rPr lang="uk-UA" sz="3600" dirty="0"/>
              <a:t>Я можу додавати і віднімати числа на основі нумерації.</a:t>
            </a:r>
            <a:endParaRPr lang="ru-RU" sz="3600" dirty="0"/>
          </a:p>
          <a:p>
            <a:pPr marL="285750" lvl="0" indent="-285750">
              <a:buFont typeface="Arial" pitchFamily="34" charset="0"/>
              <a:buChar char="•"/>
            </a:pPr>
            <a:r>
              <a:rPr lang="uk-UA" sz="3600" dirty="0"/>
              <a:t>Я  знаю правило знаходження невідомого доданка і вмію його знаходити.</a:t>
            </a:r>
            <a:endParaRPr lang="ru-RU" sz="3600" dirty="0"/>
          </a:p>
          <a:p>
            <a:pPr marL="285750" lvl="0" indent="-285750">
              <a:buFont typeface="Arial" pitchFamily="34" charset="0"/>
              <a:buChar char="•"/>
            </a:pPr>
            <a:r>
              <a:rPr lang="uk-UA" sz="3600" dirty="0"/>
              <a:t>Я вмію будувати відрізки знайденої довжини.</a:t>
            </a:r>
            <a:endParaRPr lang="ru-RU" sz="3600" dirty="0"/>
          </a:p>
          <a:p>
            <a:pPr marL="285750" lvl="0" indent="-285750">
              <a:buFont typeface="Arial" pitchFamily="34" charset="0"/>
              <a:buChar char="•"/>
            </a:pPr>
            <a:r>
              <a:rPr lang="uk-UA" sz="3600" dirty="0"/>
              <a:t>Я вмію розв’язувати прості задачі.</a:t>
            </a:r>
            <a:endParaRPr lang="ru-RU" sz="3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4101" y="2564904"/>
            <a:ext cx="1556667" cy="1800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99611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78763" y="3501008"/>
            <a:ext cx="82809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dirty="0" smtClean="0"/>
              <a:t>До зустрічі на наступному уроці</a:t>
            </a:r>
          </a:p>
        </p:txBody>
      </p:sp>
      <p:sp>
        <p:nvSpPr>
          <p:cNvPr id="2" name="Прямокутник 1"/>
          <p:cNvSpPr/>
          <p:nvPr/>
        </p:nvSpPr>
        <p:spPr>
          <a:xfrm>
            <a:off x="755576" y="476672"/>
            <a:ext cx="748883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uk-UA" sz="3200" dirty="0"/>
              <a:t>Які способи додавання і віднімання сьогодні повторювали?</a:t>
            </a:r>
            <a:endParaRPr lang="ru-RU" sz="3200" dirty="0"/>
          </a:p>
          <a:p>
            <a:pPr marL="457200" indent="-457200">
              <a:buFont typeface="Arial" pitchFamily="34" charset="0"/>
              <a:buChar char="•"/>
            </a:pPr>
            <a:r>
              <a:rPr lang="uk-UA" sz="3200" dirty="0" smtClean="0"/>
              <a:t>Чи </a:t>
            </a:r>
            <a:r>
              <a:rPr lang="uk-UA" sz="3200" dirty="0"/>
              <a:t>виникали труднощі?</a:t>
            </a:r>
            <a:endParaRPr lang="ru-RU" sz="3200" dirty="0"/>
          </a:p>
          <a:p>
            <a:pPr marL="457200" indent="-457200">
              <a:buFont typeface="Arial" pitchFamily="34" charset="0"/>
              <a:buChar char="•"/>
            </a:pPr>
            <a:r>
              <a:rPr lang="uk-UA" sz="3200" dirty="0"/>
              <a:t>Як ви оцінюєте свою роботу на уроці?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306012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11560" y="1484784"/>
            <a:ext cx="7772400" cy="2520280"/>
          </a:xfrm>
        </p:spPr>
        <p:txBody>
          <a:bodyPr>
            <a:normAutofit/>
          </a:bodyPr>
          <a:lstStyle/>
          <a:p>
            <a:pPr lvl="0"/>
            <a:r>
              <a:rPr lang="uk-UA" dirty="0"/>
              <a:t>Запишіть суму чисел 30 і </a:t>
            </a:r>
            <a:r>
              <a:rPr lang="uk-UA" dirty="0" smtClean="0"/>
              <a:t>6.</a:t>
            </a:r>
            <a:br>
              <a:rPr lang="uk-UA" dirty="0" smtClean="0"/>
            </a:br>
            <a:r>
              <a:rPr lang="uk-UA" dirty="0"/>
              <a:t/>
            </a:r>
            <a:br>
              <a:rPr lang="uk-UA" dirty="0"/>
            </a:br>
            <a:r>
              <a:rPr lang="uk-UA" sz="6400" dirty="0" smtClean="0"/>
              <a:t>30 + 6 = </a:t>
            </a:r>
            <a:r>
              <a:rPr lang="uk-UA" sz="6400" b="1" dirty="0" smtClean="0"/>
              <a:t>36</a:t>
            </a:r>
            <a:endParaRPr lang="ru-RU" sz="6400" b="1" dirty="0"/>
          </a:p>
        </p:txBody>
      </p:sp>
    </p:spTree>
    <p:extLst>
      <p:ext uri="{BB962C8B-B14F-4D97-AF65-F5344CB8AC3E}">
        <p14:creationId xmlns:p14="http://schemas.microsoft.com/office/powerpoint/2010/main" val="1282238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11560" y="1484784"/>
            <a:ext cx="7992888" cy="2520280"/>
          </a:xfrm>
        </p:spPr>
        <p:txBody>
          <a:bodyPr>
            <a:normAutofit fontScale="90000"/>
          </a:bodyPr>
          <a:lstStyle/>
          <a:p>
            <a:r>
              <a:rPr lang="uk-UA" sz="4900" dirty="0"/>
              <a:t>Запишіть різницю чисел 36 і </a:t>
            </a:r>
            <a:r>
              <a:rPr lang="uk-UA" sz="4900" dirty="0" smtClean="0"/>
              <a:t>6.</a:t>
            </a:r>
            <a:br>
              <a:rPr lang="uk-UA" sz="4900" dirty="0" smtClean="0"/>
            </a:br>
            <a:r>
              <a:rPr lang="uk-UA" sz="4900" dirty="0" smtClean="0"/>
              <a:t/>
            </a:r>
            <a:br>
              <a:rPr lang="uk-UA" sz="4900" dirty="0" smtClean="0"/>
            </a:br>
            <a:endParaRPr lang="ru-RU" b="1" dirty="0"/>
          </a:p>
        </p:txBody>
      </p:sp>
      <p:grpSp>
        <p:nvGrpSpPr>
          <p:cNvPr id="2" name="Групувати 1"/>
          <p:cNvGrpSpPr/>
          <p:nvPr/>
        </p:nvGrpSpPr>
        <p:grpSpPr>
          <a:xfrm>
            <a:off x="2987824" y="2852936"/>
            <a:ext cx="3240360" cy="1080120"/>
            <a:chOff x="2987824" y="2852936"/>
            <a:chExt cx="3240360" cy="1080120"/>
          </a:xfrm>
        </p:grpSpPr>
        <p:sp>
          <p:nvSpPr>
            <p:cNvPr id="8" name="Округлений прямокутник 7">
              <a:hlinkClick r:id="rId3" action="ppaction://hlinksldjump"/>
            </p:cNvPr>
            <p:cNvSpPr/>
            <p:nvPr/>
          </p:nvSpPr>
          <p:spPr>
            <a:xfrm>
              <a:off x="2987824" y="2852936"/>
              <a:ext cx="3240360" cy="1080120"/>
            </a:xfrm>
            <a:prstGeom prst="roundRect">
              <a:avLst/>
            </a:prstGeom>
            <a:noFill/>
            <a:ln>
              <a:solidFill>
                <a:srgbClr val="00CC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518603" y="3100608"/>
              <a:ext cx="217880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uk-UA" sz="3200" b="1" dirty="0" smtClean="0"/>
                <a:t>ВІДПОВІДЬ</a:t>
              </a:r>
              <a:endParaRPr lang="ru-RU" sz="32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777450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86541"/>
            <a:ext cx="9144000" cy="3038803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11560" y="1484784"/>
            <a:ext cx="7772400" cy="2520280"/>
          </a:xfrm>
        </p:spPr>
        <p:txBody>
          <a:bodyPr>
            <a:normAutofit/>
          </a:bodyPr>
          <a:lstStyle/>
          <a:p>
            <a:pPr lvl="0"/>
            <a:r>
              <a:rPr lang="uk-UA" dirty="0"/>
              <a:t>Запишіть різницю чисел 36 і 6.</a:t>
            </a:r>
            <a:r>
              <a:rPr lang="uk-UA" dirty="0" smtClean="0"/>
              <a:t/>
            </a:r>
            <a:br>
              <a:rPr lang="uk-UA" dirty="0" smtClean="0"/>
            </a:br>
            <a:r>
              <a:rPr lang="uk-UA" dirty="0"/>
              <a:t/>
            </a:r>
            <a:br>
              <a:rPr lang="uk-UA" dirty="0"/>
            </a:br>
            <a:r>
              <a:rPr lang="uk-UA" sz="6400" dirty="0" smtClean="0"/>
              <a:t>36 – 6 = </a:t>
            </a:r>
            <a:r>
              <a:rPr lang="uk-UA" sz="6400" b="1" dirty="0" smtClean="0"/>
              <a:t>30</a:t>
            </a:r>
            <a:endParaRPr lang="ru-RU" sz="6400" b="1" dirty="0"/>
          </a:p>
        </p:txBody>
      </p:sp>
    </p:spTree>
    <p:extLst>
      <p:ext uri="{BB962C8B-B14F-4D97-AF65-F5344CB8AC3E}">
        <p14:creationId xmlns:p14="http://schemas.microsoft.com/office/powerpoint/2010/main" val="3583175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11560" y="1484784"/>
            <a:ext cx="7992888" cy="1728192"/>
          </a:xfrm>
        </p:spPr>
        <p:txBody>
          <a:bodyPr>
            <a:normAutofit/>
          </a:bodyPr>
          <a:lstStyle/>
          <a:p>
            <a:r>
              <a:rPr lang="uk-UA" sz="4900" dirty="0" smtClean="0"/>
              <a:t>Збільште число 70 на 1.</a:t>
            </a:r>
            <a:br>
              <a:rPr lang="uk-UA" sz="4900" dirty="0" smtClean="0"/>
            </a:br>
            <a:endParaRPr lang="ru-RU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86541"/>
            <a:ext cx="9144000" cy="3038803"/>
          </a:xfrm>
          <a:prstGeom prst="rect">
            <a:avLst/>
          </a:prstGeom>
        </p:spPr>
      </p:pic>
      <p:grpSp>
        <p:nvGrpSpPr>
          <p:cNvPr id="2" name="Групувати 1"/>
          <p:cNvGrpSpPr/>
          <p:nvPr/>
        </p:nvGrpSpPr>
        <p:grpSpPr>
          <a:xfrm>
            <a:off x="2987824" y="2852936"/>
            <a:ext cx="3240360" cy="1080120"/>
            <a:chOff x="2987824" y="2852936"/>
            <a:chExt cx="3240360" cy="1080120"/>
          </a:xfrm>
        </p:grpSpPr>
        <p:sp>
          <p:nvSpPr>
            <p:cNvPr id="4" name="Округлений прямокутник 3">
              <a:hlinkClick r:id="rId4" action="ppaction://hlinksldjump"/>
            </p:cNvPr>
            <p:cNvSpPr/>
            <p:nvPr/>
          </p:nvSpPr>
          <p:spPr>
            <a:xfrm>
              <a:off x="2987824" y="2852936"/>
              <a:ext cx="3240360" cy="1080120"/>
            </a:xfrm>
            <a:prstGeom prst="roundRect">
              <a:avLst/>
            </a:prstGeom>
            <a:noFill/>
            <a:ln>
              <a:solidFill>
                <a:srgbClr val="00CC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518603" y="3100608"/>
              <a:ext cx="217880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uk-UA" sz="3200" b="1" dirty="0" smtClean="0"/>
                <a:t>ВІДПОВІДЬ</a:t>
              </a:r>
              <a:endParaRPr lang="ru-RU" sz="32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429671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11560" y="1484784"/>
            <a:ext cx="7772400" cy="2520280"/>
          </a:xfrm>
        </p:spPr>
        <p:txBody>
          <a:bodyPr>
            <a:normAutofit/>
          </a:bodyPr>
          <a:lstStyle/>
          <a:p>
            <a:pPr lvl="0"/>
            <a:r>
              <a:rPr lang="uk-UA" dirty="0"/>
              <a:t>Збільште число 70 на 1.</a:t>
            </a:r>
            <a:br>
              <a:rPr lang="uk-UA" dirty="0"/>
            </a:br>
            <a:r>
              <a:rPr lang="uk-UA" dirty="0"/>
              <a:t/>
            </a:r>
            <a:br>
              <a:rPr lang="uk-UA" dirty="0"/>
            </a:br>
            <a:r>
              <a:rPr lang="uk-UA" sz="6400" dirty="0" smtClean="0"/>
              <a:t>70 + 1 = </a:t>
            </a:r>
            <a:r>
              <a:rPr lang="uk-UA" sz="6400" b="1" dirty="0" smtClean="0"/>
              <a:t>71</a:t>
            </a:r>
            <a:endParaRPr lang="ru-RU" sz="6400" b="1" dirty="0"/>
          </a:p>
        </p:txBody>
      </p:sp>
    </p:spTree>
    <p:extLst>
      <p:ext uri="{BB962C8B-B14F-4D97-AF65-F5344CB8AC3E}">
        <p14:creationId xmlns:p14="http://schemas.microsoft.com/office/powerpoint/2010/main" val="807425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11560" y="1484784"/>
            <a:ext cx="7992888" cy="1296144"/>
          </a:xfrm>
        </p:spPr>
        <p:txBody>
          <a:bodyPr>
            <a:normAutofit/>
          </a:bodyPr>
          <a:lstStyle/>
          <a:p>
            <a:r>
              <a:rPr lang="uk-UA" sz="4900" dirty="0" smtClean="0"/>
              <a:t>Зменште число 50 на 1.</a:t>
            </a:r>
            <a:endParaRPr lang="ru-RU" b="1" dirty="0"/>
          </a:p>
        </p:txBody>
      </p:sp>
      <p:grpSp>
        <p:nvGrpSpPr>
          <p:cNvPr id="2" name="Групувати 1"/>
          <p:cNvGrpSpPr/>
          <p:nvPr/>
        </p:nvGrpSpPr>
        <p:grpSpPr>
          <a:xfrm>
            <a:off x="2987824" y="2852936"/>
            <a:ext cx="3240360" cy="1080120"/>
            <a:chOff x="2987824" y="2852936"/>
            <a:chExt cx="3240360" cy="1080120"/>
          </a:xfrm>
        </p:grpSpPr>
        <p:sp>
          <p:nvSpPr>
            <p:cNvPr id="4" name="Округлений прямокутник 3">
              <a:hlinkClick r:id="rId3" action="ppaction://hlinksldjump"/>
            </p:cNvPr>
            <p:cNvSpPr/>
            <p:nvPr/>
          </p:nvSpPr>
          <p:spPr>
            <a:xfrm>
              <a:off x="2987824" y="2852936"/>
              <a:ext cx="3240360" cy="1080120"/>
            </a:xfrm>
            <a:prstGeom prst="roundRect">
              <a:avLst/>
            </a:prstGeom>
            <a:noFill/>
            <a:ln>
              <a:solidFill>
                <a:srgbClr val="00CC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518603" y="3100608"/>
              <a:ext cx="217880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uk-UA" sz="3200" b="1" dirty="0" smtClean="0"/>
                <a:t>ВІДПОВІДЬ</a:t>
              </a:r>
              <a:endParaRPr lang="ru-RU" sz="32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807508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1874</TotalTime>
  <Words>488</Words>
  <Application>Microsoft Office PowerPoint</Application>
  <PresentationFormat>Екран (4:3)</PresentationFormat>
  <Paragraphs>76</Paragraphs>
  <Slides>38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38</vt:i4>
      </vt:variant>
    </vt:vector>
  </HeadingPairs>
  <TitlesOfParts>
    <vt:vector size="39" baseType="lpstr">
      <vt:lpstr>Тема Office</vt:lpstr>
      <vt:lpstr>Урок 1  Повторення вивченого в  2 класі.  ДОДАВАННЯ  І ВІДНІМАННЯ ЧИСЕЛ НА ОСНОВІ НУМЕРАЦІЇ  </vt:lpstr>
      <vt:lpstr>Математичний диктант</vt:lpstr>
      <vt:lpstr>Запишіть суму чисел 30 і 6.</vt:lpstr>
      <vt:lpstr>Запишіть суму чисел 30 і 6.  30 + 6 = 36</vt:lpstr>
      <vt:lpstr>Запишіть різницю чисел 36 і 6.  </vt:lpstr>
      <vt:lpstr>Запишіть різницю чисел 36 і 6.  36 – 6 = 30</vt:lpstr>
      <vt:lpstr>Збільште число 70 на 1. </vt:lpstr>
      <vt:lpstr>Збільште число 70 на 1.  70 + 1 = 71</vt:lpstr>
      <vt:lpstr>Зменште число 50 на 1.</vt:lpstr>
      <vt:lpstr>Зменште число 50 на 1.  50 – 1 = 49</vt:lpstr>
      <vt:lpstr>Перевіряємо й аналізуємо завдання на роздаткових картках</vt:lpstr>
      <vt:lpstr>Перевіряємо й аналізуємо завдання на роздаткових картках</vt:lpstr>
      <vt:lpstr>Варіант 1. Знайди помилки і виправ їх.</vt:lpstr>
      <vt:lpstr>Варіант 1. Знайди помилки і виправ їх.</vt:lpstr>
      <vt:lpstr>Варіант 2. Вибери правильний результат і обведи його.</vt:lpstr>
      <vt:lpstr>Варіант 2. Вибери правильний результат і обведи його.</vt:lpstr>
      <vt:lpstr>Варіант 2. Вибери правильний результат і обведи його.</vt:lpstr>
      <vt:lpstr>Варіант 2. Вибери правильний результат і обведи його.</vt:lpstr>
      <vt:lpstr>Перевірте, чи правильно ви склали і розв’язали задачі (завдання 7 підручника).</vt:lpstr>
      <vt:lpstr>Перевірте, чи правильно ви склали і розв’язали задачі (завдання 7 підручника).</vt:lpstr>
      <vt:lpstr>Перевірте, чи правильно ви склали і розв’язали задачі (завдання 7 підручника).</vt:lpstr>
      <vt:lpstr>Перевірте, чи правильно ви склали і розв’язали задачі (завдання 7 підручника).</vt:lpstr>
      <vt:lpstr>Перевірте, чи правильно ви склали і розв’язали задачі (завдання 7 підручника).</vt:lpstr>
      <vt:lpstr>Перевірте, чи правильно ви склали і розв’язали задачі (завдання 7 підручника).</vt:lpstr>
      <vt:lpstr>Попрацюємо над завданням 10 підручника.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Company>DG Win&amp;Soft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LiteraRio1</dc:creator>
  <cp:lastModifiedBy>LiteraRio1</cp:lastModifiedBy>
  <cp:revision>38</cp:revision>
  <dcterms:created xsi:type="dcterms:W3CDTF">2020-08-25T18:04:13Z</dcterms:created>
  <dcterms:modified xsi:type="dcterms:W3CDTF">2020-08-28T18:15:51Z</dcterms:modified>
</cp:coreProperties>
</file>