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1" r:id="rId3"/>
    <p:sldId id="277" r:id="rId4"/>
    <p:sldId id="325" r:id="rId5"/>
    <p:sldId id="328" r:id="rId6"/>
    <p:sldId id="327" r:id="rId7"/>
    <p:sldId id="326" r:id="rId8"/>
    <p:sldId id="329" r:id="rId9"/>
    <p:sldId id="330" r:id="rId10"/>
    <p:sldId id="331" r:id="rId11"/>
    <p:sldId id="278" r:id="rId12"/>
    <p:sldId id="332" r:id="rId13"/>
    <p:sldId id="322" r:id="rId14"/>
    <p:sldId id="323" r:id="rId15"/>
    <p:sldId id="279" r:id="rId16"/>
    <p:sldId id="280" r:id="rId17"/>
    <p:sldId id="337" r:id="rId18"/>
    <p:sldId id="338" r:id="rId19"/>
    <p:sldId id="333" r:id="rId20"/>
    <p:sldId id="261" r:id="rId21"/>
    <p:sldId id="339" r:id="rId22"/>
    <p:sldId id="30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smtClean="0"/>
              <a:t>Урок </a:t>
            </a:r>
            <a:r>
              <a:rPr lang="uk-UA" b="1" dirty="0"/>
              <a:t>5</a:t>
            </a:r>
            <a:r>
              <a:rPr lang="uk-UA" b="1" smtClean="0"/>
              <a:t>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3100" dirty="0" smtClean="0">
                <a:solidFill>
                  <a:srgbClr val="00CC99"/>
                </a:solidFill>
              </a:rPr>
              <a:t>Повторення вивченого в  2 класі. </a:t>
            </a:r>
            <a:br>
              <a:rPr lang="uk-UA" sz="3100" dirty="0" smtClean="0">
                <a:solidFill>
                  <a:srgbClr val="00CC99"/>
                </a:solidFill>
              </a:rPr>
            </a:br>
            <a:r>
              <a:rPr lang="uk-UA" sz="2800" b="1" dirty="0">
                <a:solidFill>
                  <a:srgbClr val="00CC99"/>
                </a:solidFill>
              </a:rPr>
              <a:t>ДОДАВАННЯ І ВІДНІМАННЯ ЧИСЕЛ ЧАСТИНАМИ В МЕЖАХ 100 </a:t>
            </a:r>
            <a:endParaRPr lang="ru-RU" sz="31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Обчисліть усно і напишіть тільки відповіді.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sz="6000" b="1" dirty="0" smtClean="0"/>
              <a:t>32 </a:t>
            </a:r>
            <a:r>
              <a:rPr lang="uk-UA" sz="6000" b="1" dirty="0"/>
              <a:t>– </a:t>
            </a:r>
            <a:r>
              <a:rPr lang="uk-UA" sz="6000" b="1" dirty="0" smtClean="0"/>
              <a:t>5 = </a:t>
            </a:r>
            <a:r>
              <a:rPr lang="uk-UA" sz="6000" b="1" dirty="0" smtClean="0">
                <a:solidFill>
                  <a:srgbClr val="00CC99"/>
                </a:solidFill>
              </a:rPr>
              <a:t>27</a:t>
            </a:r>
            <a:r>
              <a:rPr lang="ru-RU" sz="6000" b="1" dirty="0"/>
              <a:t/>
            </a:r>
            <a:br>
              <a:rPr lang="ru-RU" sz="6000" b="1" dirty="0"/>
            </a:b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87206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4536504"/>
          </a:xfrm>
        </p:spPr>
        <p:txBody>
          <a:bodyPr>
            <a:normAutofit/>
          </a:bodyPr>
          <a:lstStyle/>
          <a:p>
            <a:r>
              <a:rPr lang="uk-UA" dirty="0"/>
              <a:t>Запишіть суму і різницю чисел 45 і 6.</a:t>
            </a:r>
            <a:r>
              <a:rPr lang="ru-RU" dirty="0"/>
              <a:t/>
            </a:r>
            <a:br>
              <a:rPr lang="ru-RU" dirty="0"/>
            </a:b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8223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4536504"/>
          </a:xfrm>
        </p:spPr>
        <p:txBody>
          <a:bodyPr>
            <a:normAutofit fontScale="90000"/>
          </a:bodyPr>
          <a:lstStyle/>
          <a:p>
            <a:r>
              <a:rPr lang="uk-UA" dirty="0"/>
              <a:t>Запишіть суму і різницю чисел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45 </a:t>
            </a:r>
            <a:r>
              <a:rPr lang="uk-UA" dirty="0"/>
              <a:t>і 6</a:t>
            </a:r>
            <a:r>
              <a:rPr lang="uk-UA" dirty="0" smtClean="0"/>
              <a:t>.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000" b="1" dirty="0" smtClean="0"/>
              <a:t>45 + 6 = 51</a:t>
            </a:r>
            <a:br>
              <a:rPr lang="uk-UA" sz="6000" b="1" dirty="0" smtClean="0"/>
            </a:br>
            <a:r>
              <a:rPr lang="uk-UA" sz="6000" b="1" dirty="0" smtClean="0"/>
              <a:t>45 – 6 = 39</a:t>
            </a:r>
            <a:r>
              <a:rPr lang="ru-RU" sz="6000" b="1" dirty="0"/>
              <a:t/>
            </a:r>
            <a:br>
              <a:rPr lang="ru-RU" sz="6000" b="1" dirty="0"/>
            </a:b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98697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772400" cy="3600400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Перше число 8, друге — 6. Знайдіть </a:t>
            </a:r>
            <a:r>
              <a:rPr lang="uk-UA" dirty="0" smtClean="0"/>
              <a:t>суму.</a:t>
            </a:r>
            <a:r>
              <a:rPr lang="ru-RU" dirty="0"/>
              <a:t/>
            </a:r>
            <a:br>
              <a:rPr lang="ru-RU" dirty="0"/>
            </a:b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295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4536504"/>
          </a:xfrm>
        </p:spPr>
        <p:txBody>
          <a:bodyPr>
            <a:normAutofit/>
          </a:bodyPr>
          <a:lstStyle/>
          <a:p>
            <a:r>
              <a:rPr lang="uk-UA" dirty="0"/>
              <a:t>Перше число 8, друге — 6. Знайдіть </a:t>
            </a:r>
            <a:r>
              <a:rPr lang="uk-UA" dirty="0" smtClean="0"/>
              <a:t>суму.</a:t>
            </a:r>
            <a:r>
              <a:rPr lang="ru-RU" dirty="0"/>
              <a:t/>
            </a:r>
            <a:br>
              <a:rPr lang="ru-RU" dirty="0"/>
            </a:br>
            <a:r>
              <a:rPr lang="uk-UA" dirty="0"/>
              <a:t/>
            </a:r>
            <a:br>
              <a:rPr lang="uk-UA" dirty="0"/>
            </a:br>
            <a:r>
              <a:rPr lang="uk-UA" sz="6000" b="1" dirty="0" smtClean="0"/>
              <a:t>8 + 6 = 12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91074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992888" cy="3744416"/>
          </a:xfrm>
        </p:spPr>
        <p:txBody>
          <a:bodyPr>
            <a:normAutofit fontScale="90000"/>
          </a:bodyPr>
          <a:lstStyle/>
          <a:p>
            <a:pPr lvl="0"/>
            <a:r>
              <a:rPr lang="uk-UA" sz="4800" dirty="0"/>
              <a:t>Запишіть вирази та обчисліть їх значення: </a:t>
            </a: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>ч</a:t>
            </a:r>
            <a:r>
              <a:rPr lang="uk-UA" sz="4800" dirty="0" err="1" smtClean="0"/>
              <a:t>исло</a:t>
            </a:r>
            <a:r>
              <a:rPr lang="uk-UA" sz="4800" dirty="0" smtClean="0"/>
              <a:t> </a:t>
            </a:r>
            <a:r>
              <a:rPr lang="uk-UA" sz="4800" dirty="0"/>
              <a:t>25 збільшити на 8;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uk-UA" sz="4800" dirty="0"/>
              <a:t>ч</a:t>
            </a:r>
            <a:r>
              <a:rPr lang="uk-UA" sz="4800" dirty="0" smtClean="0"/>
              <a:t>исло </a:t>
            </a:r>
            <a:r>
              <a:rPr lang="uk-UA" sz="4800" dirty="0"/>
              <a:t>47 зменшили на 9.</a:t>
            </a:r>
            <a:r>
              <a:rPr lang="ru-RU" sz="4800" dirty="0"/>
              <a:t/>
            </a:r>
            <a:br>
              <a:rPr lang="ru-RU" sz="4800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7745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3312368"/>
          </a:xfrm>
        </p:spPr>
        <p:txBody>
          <a:bodyPr>
            <a:normAutofit/>
          </a:bodyPr>
          <a:lstStyle/>
          <a:p>
            <a:pPr lvl="0"/>
            <a:r>
              <a:rPr lang="uk-UA" sz="6400" dirty="0" smtClean="0"/>
              <a:t>25 + </a:t>
            </a:r>
            <a:r>
              <a:rPr lang="uk-UA" sz="6400" dirty="0"/>
              <a:t>8</a:t>
            </a:r>
            <a:r>
              <a:rPr lang="uk-UA" sz="6400" dirty="0" smtClean="0"/>
              <a:t> = </a:t>
            </a:r>
            <a:r>
              <a:rPr lang="uk-UA" sz="6400" b="1" dirty="0" smtClean="0"/>
              <a:t>33</a:t>
            </a:r>
            <a:br>
              <a:rPr lang="uk-UA" sz="6400" b="1" dirty="0" smtClean="0"/>
            </a:br>
            <a:r>
              <a:rPr lang="uk-UA" sz="6400" dirty="0" smtClean="0"/>
              <a:t>47 – 9 = </a:t>
            </a:r>
            <a:r>
              <a:rPr lang="uk-UA" sz="6400" b="1" dirty="0" smtClean="0"/>
              <a:t>38</a:t>
            </a:r>
            <a:endParaRPr lang="ru-RU" sz="6400" b="1" dirty="0"/>
          </a:p>
        </p:txBody>
      </p:sp>
    </p:spTree>
    <p:extLst>
      <p:ext uri="{BB962C8B-B14F-4D97-AF65-F5344CB8AC3E}">
        <p14:creationId xmlns:p14="http://schemas.microsoft.com/office/powerpoint/2010/main" val="358317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увати 24"/>
          <p:cNvGrpSpPr/>
          <p:nvPr/>
        </p:nvGrpSpPr>
        <p:grpSpPr>
          <a:xfrm>
            <a:off x="539552" y="1988840"/>
            <a:ext cx="3670470" cy="4422105"/>
            <a:chOff x="2185989" y="1714500"/>
            <a:chExt cx="3898180" cy="469644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989" y="1714500"/>
              <a:ext cx="3898180" cy="28010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2" name="Групувати 21"/>
            <p:cNvGrpSpPr/>
            <p:nvPr/>
          </p:nvGrpSpPr>
          <p:grpSpPr>
            <a:xfrm>
              <a:off x="2223828" y="4221088"/>
              <a:ext cx="3644315" cy="2189857"/>
              <a:chOff x="2223828" y="4221088"/>
              <a:chExt cx="3644315" cy="2189857"/>
            </a:xfrm>
          </p:grpSpPr>
          <p:grpSp>
            <p:nvGrpSpPr>
              <p:cNvPr id="21" name="Групувати 20"/>
              <p:cNvGrpSpPr/>
              <p:nvPr/>
            </p:nvGrpSpPr>
            <p:grpSpPr>
              <a:xfrm>
                <a:off x="2229747" y="4571842"/>
                <a:ext cx="2304256" cy="756329"/>
                <a:chOff x="2229747" y="4571842"/>
                <a:chExt cx="2304256" cy="756329"/>
              </a:xfrm>
            </p:grpSpPr>
            <p:sp>
              <p:nvSpPr>
                <p:cNvPr id="4" name="Права фігурна дужка 3"/>
                <p:cNvSpPr/>
                <p:nvPr/>
              </p:nvSpPr>
              <p:spPr>
                <a:xfrm rot="5400000">
                  <a:off x="3239120" y="3562469"/>
                  <a:ext cx="285510" cy="2304256"/>
                </a:xfrm>
                <a:prstGeom prst="rightBrac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3277048" y="4866506"/>
                  <a:ext cx="43085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400" dirty="0" smtClean="0"/>
                    <a:t>?</a:t>
                  </a:r>
                  <a:endParaRPr lang="ru-RU" sz="2400" dirty="0"/>
                </a:p>
              </p:txBody>
            </p:sp>
          </p:grpSp>
          <p:grpSp>
            <p:nvGrpSpPr>
              <p:cNvPr id="20" name="Групувати 19"/>
              <p:cNvGrpSpPr/>
              <p:nvPr/>
            </p:nvGrpSpPr>
            <p:grpSpPr>
              <a:xfrm>
                <a:off x="3419872" y="4221088"/>
                <a:ext cx="1800200" cy="1296144"/>
                <a:chOff x="3419872" y="4029408"/>
                <a:chExt cx="1800200" cy="1559833"/>
              </a:xfrm>
            </p:grpSpPr>
            <p:cxnSp>
              <p:nvCxnSpPr>
                <p:cNvPr id="9" name="Пряма сполучна лінія 8"/>
                <p:cNvCxnSpPr/>
                <p:nvPr/>
              </p:nvCxnSpPr>
              <p:spPr>
                <a:xfrm>
                  <a:off x="3419872" y="5258815"/>
                  <a:ext cx="0" cy="33042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 сполучна лінія 13"/>
                <p:cNvCxnSpPr/>
                <p:nvPr/>
              </p:nvCxnSpPr>
              <p:spPr>
                <a:xfrm>
                  <a:off x="3419872" y="5589240"/>
                  <a:ext cx="18002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 зі стрілкою 15"/>
                <p:cNvCxnSpPr/>
                <p:nvPr/>
              </p:nvCxnSpPr>
              <p:spPr>
                <a:xfrm flipV="1">
                  <a:off x="5220072" y="4029408"/>
                  <a:ext cx="0" cy="1559833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Права фігурна дужка 17"/>
              <p:cNvSpPr/>
              <p:nvPr/>
            </p:nvSpPr>
            <p:spPr>
              <a:xfrm rot="5400000">
                <a:off x="3871123" y="3952259"/>
                <a:ext cx="349726" cy="3644315"/>
              </a:xfrm>
              <a:prstGeom prst="rightBrac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866560" y="5949280"/>
                <a:ext cx="4308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2400" dirty="0" smtClean="0"/>
                  <a:t>?</a:t>
                </a:r>
                <a:endParaRPr lang="ru-RU" sz="2400" dirty="0"/>
              </a:p>
            </p:txBody>
          </p:sp>
        </p:grp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45" y="764704"/>
            <a:ext cx="7888144" cy="1370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251520" y="260648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задачі 5.</a:t>
            </a:r>
            <a:endParaRPr lang="ru-RU" sz="3200" dirty="0"/>
          </a:p>
        </p:txBody>
      </p:sp>
      <p:sp>
        <p:nvSpPr>
          <p:cNvPr id="28" name="Заголовок 6"/>
          <p:cNvSpPr txBox="1">
            <a:spLocks/>
          </p:cNvSpPr>
          <p:nvPr/>
        </p:nvSpPr>
        <p:spPr>
          <a:xfrm>
            <a:off x="4355976" y="2031023"/>
            <a:ext cx="4894606" cy="42047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2600" b="1" dirty="0" smtClean="0"/>
              <a:t>А. </a:t>
            </a:r>
            <a:endParaRPr lang="uk-UA" sz="2600" dirty="0" smtClean="0"/>
          </a:p>
          <a:p>
            <a:pPr algn="l"/>
            <a:r>
              <a:rPr lang="uk-UA" sz="3000" i="1" dirty="0" smtClean="0"/>
              <a:t>Розв’язання</a:t>
            </a:r>
          </a:p>
          <a:p>
            <a:pPr marL="514350" indent="-514350" algn="l">
              <a:buAutoNum type="arabicParenR"/>
            </a:pPr>
            <a:r>
              <a:rPr lang="uk-UA" sz="3000" b="1" dirty="0" smtClean="0"/>
              <a:t>15 + 20 = 35 (грн) </a:t>
            </a:r>
            <a:r>
              <a:rPr lang="uk-UA" sz="3000" dirty="0" smtClean="0"/>
              <a:t>— ціна бубликів;</a:t>
            </a:r>
          </a:p>
          <a:p>
            <a:pPr marL="514350" indent="-514350" algn="l">
              <a:buAutoNum type="arabicParenR"/>
            </a:pPr>
            <a:r>
              <a:rPr lang="uk-UA" sz="3000" b="1" dirty="0" smtClean="0"/>
              <a:t>35 + 35 = 70 (грн). </a:t>
            </a:r>
            <a:r>
              <a:rPr lang="uk-UA" sz="3000" i="1" dirty="0" smtClean="0"/>
              <a:t>Відповідь: </a:t>
            </a:r>
            <a:r>
              <a:rPr lang="uk-UA" sz="3000" dirty="0" smtClean="0"/>
              <a:t>вартість покупки 70 гривень</a:t>
            </a:r>
            <a:r>
              <a:rPr lang="uk-UA" sz="3200" dirty="0" smtClean="0"/>
              <a:t>.</a:t>
            </a:r>
            <a:endParaRPr lang="uk-UA" sz="2600" dirty="0" smtClean="0"/>
          </a:p>
        </p:txBody>
      </p:sp>
    </p:spTree>
    <p:extLst>
      <p:ext uri="{BB962C8B-B14F-4D97-AF65-F5344CB8AC3E}">
        <p14:creationId xmlns:p14="http://schemas.microsoft.com/office/powerpoint/2010/main" val="359105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371185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Групувати 21"/>
          <p:cNvGrpSpPr/>
          <p:nvPr/>
        </p:nvGrpSpPr>
        <p:grpSpPr>
          <a:xfrm>
            <a:off x="575180" y="4349008"/>
            <a:ext cx="3431434" cy="2061938"/>
            <a:chOff x="2223828" y="4221088"/>
            <a:chExt cx="3644315" cy="2189857"/>
          </a:xfrm>
        </p:grpSpPr>
        <p:grpSp>
          <p:nvGrpSpPr>
            <p:cNvPr id="21" name="Групувати 20"/>
            <p:cNvGrpSpPr/>
            <p:nvPr/>
          </p:nvGrpSpPr>
          <p:grpSpPr>
            <a:xfrm>
              <a:off x="2229747" y="4571842"/>
              <a:ext cx="2304256" cy="756329"/>
              <a:chOff x="2229747" y="4571842"/>
              <a:chExt cx="2304256" cy="756329"/>
            </a:xfrm>
          </p:grpSpPr>
          <p:sp>
            <p:nvSpPr>
              <p:cNvPr id="4" name="Права фігурна дужка 3"/>
              <p:cNvSpPr/>
              <p:nvPr/>
            </p:nvSpPr>
            <p:spPr>
              <a:xfrm rot="5400000">
                <a:off x="3239120" y="3562469"/>
                <a:ext cx="285510" cy="2304256"/>
              </a:xfrm>
              <a:prstGeom prst="rightBrac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277048" y="4866506"/>
                <a:ext cx="4308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2400" dirty="0" smtClean="0"/>
                  <a:t>?</a:t>
                </a:r>
                <a:endParaRPr lang="ru-RU" sz="2400" dirty="0"/>
              </a:p>
            </p:txBody>
          </p:sp>
        </p:grpSp>
        <p:grpSp>
          <p:nvGrpSpPr>
            <p:cNvPr id="20" name="Групувати 19"/>
            <p:cNvGrpSpPr/>
            <p:nvPr/>
          </p:nvGrpSpPr>
          <p:grpSpPr>
            <a:xfrm>
              <a:off x="3419872" y="4221088"/>
              <a:ext cx="1800200" cy="1296144"/>
              <a:chOff x="3419872" y="4029408"/>
              <a:chExt cx="1800200" cy="1559833"/>
            </a:xfrm>
          </p:grpSpPr>
          <p:cxnSp>
            <p:nvCxnSpPr>
              <p:cNvPr id="9" name="Пряма сполучна лінія 8"/>
              <p:cNvCxnSpPr/>
              <p:nvPr/>
            </p:nvCxnSpPr>
            <p:spPr>
              <a:xfrm>
                <a:off x="3419872" y="5258815"/>
                <a:ext cx="0" cy="3304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 сполучна лінія 13"/>
              <p:cNvCxnSpPr/>
              <p:nvPr/>
            </p:nvCxnSpPr>
            <p:spPr>
              <a:xfrm>
                <a:off x="3419872" y="5589240"/>
                <a:ext cx="1800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 зі стрілкою 15"/>
              <p:cNvCxnSpPr/>
              <p:nvPr/>
            </p:nvCxnSpPr>
            <p:spPr>
              <a:xfrm flipV="1">
                <a:off x="5220072" y="4029408"/>
                <a:ext cx="0" cy="155983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Права фігурна дужка 17"/>
            <p:cNvSpPr/>
            <p:nvPr/>
          </p:nvSpPr>
          <p:spPr>
            <a:xfrm rot="5400000">
              <a:off x="3871123" y="3952259"/>
              <a:ext cx="349726" cy="3644315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66560" y="5949280"/>
              <a:ext cx="4308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400" dirty="0" smtClean="0"/>
                <a:t>?</a:t>
              </a:r>
              <a:endParaRPr lang="ru-RU" sz="2400" dirty="0"/>
            </a:p>
          </p:txBody>
        </p:sp>
      </p:grpSp>
      <p:sp>
        <p:nvSpPr>
          <p:cNvPr id="5" name="Прямокутник 4"/>
          <p:cNvSpPr/>
          <p:nvPr/>
        </p:nvSpPr>
        <p:spPr>
          <a:xfrm>
            <a:off x="251520" y="260648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задачі .</a:t>
            </a:r>
            <a:endParaRPr lang="ru-RU" sz="3200" dirty="0"/>
          </a:p>
        </p:txBody>
      </p:sp>
      <p:sp>
        <p:nvSpPr>
          <p:cNvPr id="28" name="Заголовок 6"/>
          <p:cNvSpPr txBox="1">
            <a:spLocks/>
          </p:cNvSpPr>
          <p:nvPr/>
        </p:nvSpPr>
        <p:spPr>
          <a:xfrm>
            <a:off x="4355976" y="2031022"/>
            <a:ext cx="4894606" cy="4494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2600" b="1" dirty="0" smtClean="0"/>
              <a:t>Б.</a:t>
            </a:r>
          </a:p>
          <a:p>
            <a:pPr algn="l"/>
            <a:r>
              <a:rPr lang="uk-UA" sz="2600" b="1" dirty="0" smtClean="0"/>
              <a:t>Складаємо вираз і обчислюємо його значення.</a:t>
            </a:r>
          </a:p>
          <a:p>
            <a:pPr algn="l"/>
            <a:r>
              <a:rPr lang="uk-UA" sz="2600" b="1" dirty="0" smtClean="0"/>
              <a:t>(17 + 20) + 17 + 20 = 37 + 17 + 20 =</a:t>
            </a:r>
          </a:p>
          <a:p>
            <a:pPr algn="l"/>
            <a:r>
              <a:rPr lang="uk-UA" sz="2600" b="1" dirty="0" smtClean="0"/>
              <a:t>54 + 20 = 74 (грн)</a:t>
            </a:r>
            <a:endParaRPr lang="ru-RU" sz="2600" b="1" dirty="0"/>
          </a:p>
          <a:p>
            <a:pPr algn="l"/>
            <a:r>
              <a:rPr lang="uk-UA" sz="2600" i="1" dirty="0" smtClean="0"/>
              <a:t>Відповідь: </a:t>
            </a:r>
            <a:r>
              <a:rPr lang="uk-UA" sz="2600" dirty="0" smtClean="0"/>
              <a:t>вартість покупки</a:t>
            </a:r>
          </a:p>
          <a:p>
            <a:pPr algn="l"/>
            <a:r>
              <a:rPr lang="uk-UA" sz="2600" dirty="0" smtClean="0"/>
              <a:t>74 гривні.</a:t>
            </a:r>
          </a:p>
          <a:p>
            <a:pPr algn="l"/>
            <a:endParaRPr lang="uk-UA" sz="2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71" y="845422"/>
            <a:ext cx="8643133" cy="71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772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Перевіряємо правильність </a:t>
            </a:r>
            <a:r>
              <a:rPr lang="uk-UA" sz="3200" dirty="0" smtClean="0"/>
              <a:t>розв’язання задачі 6.</a:t>
            </a:r>
            <a:endParaRPr lang="ru-RU" sz="32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653136"/>
            <a:ext cx="7704856" cy="177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23" y="1052736"/>
            <a:ext cx="7798466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 txBox="1">
            <a:spLocks/>
          </p:cNvSpPr>
          <p:nvPr/>
        </p:nvSpPr>
        <p:spPr>
          <a:xfrm>
            <a:off x="403920" y="2276872"/>
            <a:ext cx="7704856" cy="4032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000" i="1" dirty="0" smtClean="0"/>
              <a:t>Розв’язання</a:t>
            </a:r>
            <a:endParaRPr lang="uk-UA" sz="3000" i="1" dirty="0"/>
          </a:p>
          <a:p>
            <a:pPr algn="l"/>
            <a:r>
              <a:rPr lang="uk-UA" sz="3000" b="1" dirty="0" smtClean="0"/>
              <a:t>37 + 56 = 93 (грн).</a:t>
            </a:r>
          </a:p>
          <a:p>
            <a:pPr algn="l"/>
            <a:r>
              <a:rPr lang="uk-UA" sz="3000" i="1" dirty="0" smtClean="0"/>
              <a:t>Відповідь: </a:t>
            </a:r>
            <a:r>
              <a:rPr lang="uk-UA" sz="3000" dirty="0" smtClean="0"/>
              <a:t>97 гривень було в Олега спочатку</a:t>
            </a:r>
            <a:r>
              <a:rPr lang="uk-UA" sz="3200" dirty="0" smtClean="0"/>
              <a:t>.</a:t>
            </a:r>
          </a:p>
          <a:p>
            <a:pPr algn="l"/>
            <a:endParaRPr lang="uk-UA" sz="3200" dirty="0" smtClean="0">
              <a:solidFill>
                <a:srgbClr val="00CC99"/>
              </a:solidFill>
            </a:endParaRPr>
          </a:p>
          <a:p>
            <a:pPr algn="l"/>
            <a:r>
              <a:rPr lang="uk-UA" sz="3200" dirty="0" smtClean="0">
                <a:solidFill>
                  <a:srgbClr val="00CC99"/>
                </a:solidFill>
              </a:rPr>
              <a:t>Способи обчислення</a:t>
            </a:r>
          </a:p>
          <a:p>
            <a:pPr algn="l"/>
            <a:r>
              <a:rPr lang="uk-UA" sz="2600" dirty="0" smtClean="0"/>
              <a:t>І. 37 + 56 = (30 + 50) + (7 + 6) = 80 + 13 = 93</a:t>
            </a:r>
          </a:p>
          <a:p>
            <a:pPr algn="l"/>
            <a:r>
              <a:rPr lang="uk-UA" sz="2600" dirty="0" smtClean="0"/>
              <a:t>ІІ. 37 + 56 = (37 + 50) + 6 = 87 + 6 = 93 </a:t>
            </a:r>
          </a:p>
        </p:txBody>
      </p:sp>
    </p:spTree>
    <p:extLst>
      <p:ext uri="{BB962C8B-B14F-4D97-AF65-F5344CB8AC3E}">
        <p14:creationId xmlns:p14="http://schemas.microsoft.com/office/powerpoint/2010/main" val="353769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67544" y="76470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uk-UA" sz="3600" dirty="0"/>
              <a:t>Я можу пояснити, як додавати і віднімати </a:t>
            </a:r>
            <a:r>
              <a:rPr lang="uk-UA" sz="3600" dirty="0" smtClean="0"/>
              <a:t>числа різними </a:t>
            </a:r>
            <a:r>
              <a:rPr lang="uk-UA" sz="3600" dirty="0"/>
              <a:t>способами.</a:t>
            </a:r>
            <a:endParaRPr lang="ru-RU" sz="36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600" dirty="0"/>
              <a:t>Я застосовую різні способи додавання і віднімання чисел частинами в межах 100.</a:t>
            </a:r>
            <a:endParaRPr lang="ru-RU" sz="36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600" dirty="0"/>
              <a:t>Я можу обчислювати вирази зручним для себе способом.</a:t>
            </a:r>
            <a:endParaRPr lang="ru-RU" sz="36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600" dirty="0"/>
              <a:t>Я можу перевірити правильність </a:t>
            </a:r>
            <a:r>
              <a:rPr lang="uk-UA" sz="3600" dirty="0" smtClean="0"/>
              <a:t>обчислень, </a:t>
            </a:r>
            <a:r>
              <a:rPr lang="uk-UA" sz="3600" dirty="0"/>
              <a:t>знаходити і виправляти помилки</a:t>
            </a:r>
            <a:r>
              <a:rPr lang="uk-UA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67544" y="1052736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uk-UA" sz="3600" dirty="0"/>
              <a:t>Я розумію взаємозв’язок між діями додавання і віднімання.</a:t>
            </a:r>
            <a:endParaRPr lang="ru-RU" sz="36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600" dirty="0"/>
              <a:t>Я вмію розв’язувати прості задачі </a:t>
            </a:r>
            <a:r>
              <a:rPr lang="uk-UA" sz="3600" dirty="0" smtClean="0"/>
              <a:t>та </a:t>
            </a:r>
            <a:r>
              <a:rPr lang="uk-UA" sz="3600" dirty="0"/>
              <a:t>на кілька дій.</a:t>
            </a:r>
            <a:endParaRPr lang="ru-RU" sz="36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600" dirty="0"/>
              <a:t>Я можу знайти невідому сторону прямокутника і побудувати його за допомогою лінійки.</a:t>
            </a:r>
            <a:endParaRPr lang="ru-RU" sz="36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600" dirty="0"/>
              <a:t>Я вмію записувати назви геометричних фігур буквами латинського алфавіту.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7335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501008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 на наступному уроці!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Поясніть способи обчислення виразів виду 54 + 7, 85 – 16.</a:t>
            </a:r>
            <a:endParaRPr lang="ru-RU" sz="3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Які складнощі виникали на уроці?</a:t>
            </a:r>
            <a:endParaRPr lang="ru-RU" sz="3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3200" dirty="0"/>
              <a:t>Як оцінюєте свою роботу сьогодні?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536504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Обчисліть усно і напишіть тільки відповіді.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sz="6000" b="1" dirty="0" smtClean="0"/>
              <a:t>64 </a:t>
            </a:r>
            <a:r>
              <a:rPr lang="uk-UA" sz="6000" b="1" dirty="0"/>
              <a:t>– </a:t>
            </a:r>
            <a:r>
              <a:rPr lang="uk-UA" sz="6000" b="1" dirty="0" smtClean="0"/>
              <a:t>4 = ?</a:t>
            </a:r>
            <a:r>
              <a:rPr lang="uk-UA" sz="6000" dirty="0" smtClean="0"/>
              <a:t/>
            </a:r>
            <a:br>
              <a:rPr lang="uk-UA" sz="6000" dirty="0" smtClean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Обчисліть усно і напишіть тільки відповіді.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sz="6000" b="1" dirty="0" smtClean="0"/>
              <a:t>64 </a:t>
            </a:r>
            <a:r>
              <a:rPr lang="uk-UA" sz="6000" b="1" dirty="0"/>
              <a:t>– </a:t>
            </a:r>
            <a:r>
              <a:rPr lang="uk-UA" sz="6000" b="1" dirty="0" smtClean="0"/>
              <a:t>4 = </a:t>
            </a:r>
            <a:r>
              <a:rPr lang="uk-UA" sz="6000" b="1" dirty="0" smtClean="0">
                <a:solidFill>
                  <a:srgbClr val="00CC99"/>
                </a:solidFill>
              </a:rPr>
              <a:t>60</a:t>
            </a:r>
            <a:r>
              <a:rPr lang="uk-UA" sz="6000" dirty="0" smtClean="0"/>
              <a:t/>
            </a:r>
            <a:br>
              <a:rPr lang="uk-UA" sz="6000" dirty="0" smtClean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2940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Обчисліть усно і напишіть тільки відповіді.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sz="6000" b="1" dirty="0"/>
              <a:t>70 – </a:t>
            </a:r>
            <a:r>
              <a:rPr lang="uk-UA" sz="6000" b="1" dirty="0" smtClean="0"/>
              <a:t>5</a:t>
            </a:r>
            <a:r>
              <a:rPr lang="uk-UA" sz="6000" b="1" dirty="0"/>
              <a:t> </a:t>
            </a:r>
            <a:r>
              <a:rPr lang="uk-UA" sz="6000" b="1" dirty="0" smtClean="0"/>
              <a:t>= ?</a:t>
            </a:r>
            <a:br>
              <a:rPr lang="uk-UA" sz="6000" b="1" dirty="0" smtClean="0"/>
            </a:b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7428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Обчисліть усно і напишіть тільки відповіді.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sz="6000" b="1" dirty="0" smtClean="0"/>
              <a:t>70 </a:t>
            </a:r>
            <a:r>
              <a:rPr lang="uk-UA" sz="6000" b="1" dirty="0"/>
              <a:t>– 5</a:t>
            </a:r>
            <a:r>
              <a:rPr lang="uk-UA" sz="6000" b="1" dirty="0" smtClean="0"/>
              <a:t> = </a:t>
            </a:r>
            <a:r>
              <a:rPr lang="uk-UA" sz="6000" b="1" dirty="0" smtClean="0">
                <a:solidFill>
                  <a:srgbClr val="00CC99"/>
                </a:solidFill>
              </a:rPr>
              <a:t>65</a:t>
            </a:r>
            <a:r>
              <a:rPr lang="uk-UA" sz="6000" dirty="0" smtClean="0"/>
              <a:t/>
            </a:r>
            <a:br>
              <a:rPr lang="uk-UA" sz="6000" dirty="0" smtClean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85234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Обчисліть усно і напишіть тільки відповіді.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sz="6000" b="1" dirty="0"/>
              <a:t>34 + </a:t>
            </a:r>
            <a:r>
              <a:rPr lang="uk-UA" sz="6000" b="1" dirty="0" smtClean="0"/>
              <a:t>7 = ?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62219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Обчисліть усно і напишіть тільки відповіді.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sz="6000" b="1" dirty="0"/>
              <a:t>34 + </a:t>
            </a:r>
            <a:r>
              <a:rPr lang="uk-UA" sz="6000" b="1" dirty="0" smtClean="0"/>
              <a:t>7 = </a:t>
            </a:r>
            <a:r>
              <a:rPr lang="uk-UA" sz="6000" b="1" dirty="0" smtClean="0">
                <a:solidFill>
                  <a:srgbClr val="00CC99"/>
                </a:solidFill>
              </a:rPr>
              <a:t>41</a:t>
            </a:r>
            <a:endParaRPr lang="ru-RU" sz="6000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64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4392488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Обчисліть усно і напишіть тільки відповіді.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sz="6000" b="1" dirty="0" smtClean="0"/>
              <a:t>32 </a:t>
            </a:r>
            <a:r>
              <a:rPr lang="uk-UA" sz="6000" b="1" dirty="0"/>
              <a:t>– </a:t>
            </a:r>
            <a:r>
              <a:rPr lang="uk-UA" sz="6000" b="1" dirty="0" smtClean="0"/>
              <a:t>5 = ?</a:t>
            </a:r>
            <a:r>
              <a:rPr lang="ru-RU" sz="6000" b="1" dirty="0"/>
              <a:t/>
            </a:r>
            <a:br>
              <a:rPr lang="ru-RU" sz="6000" b="1" dirty="0"/>
            </a:b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26951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2201</TotalTime>
  <Words>393</Words>
  <Application>Microsoft Office PowerPoint</Application>
  <PresentationFormat>Екран (4:3)</PresentationFormat>
  <Paragraphs>54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22</vt:i4>
      </vt:variant>
    </vt:vector>
  </HeadingPairs>
  <TitlesOfParts>
    <vt:vector size="23" baseType="lpstr">
      <vt:lpstr>Тема Office</vt:lpstr>
      <vt:lpstr>Урок 5  Повторення вивченого в  2 класі.  ДОДАВАННЯ І ВІДНІМАННЯ ЧИСЕЛ ЧАСТИНАМИ В МЕЖАХ 100 </vt:lpstr>
      <vt:lpstr>Математичний диктант</vt:lpstr>
      <vt:lpstr>Обчисліть усно і напишіть тільки відповіді.  64 – 4 = ? </vt:lpstr>
      <vt:lpstr>Обчисліть усно і напишіть тільки відповіді.  64 – 4 = 60 </vt:lpstr>
      <vt:lpstr>Обчисліть усно і напишіть тільки відповіді.  70 – 5 = ? </vt:lpstr>
      <vt:lpstr>Обчисліть усно і напишіть тільки відповіді.  70 – 5 = 65 </vt:lpstr>
      <vt:lpstr>Обчисліть усно і напишіть тільки відповіді.  34 + 7 = ?</vt:lpstr>
      <vt:lpstr>Обчисліть усно і напишіть тільки відповіді.  34 + 7 = 41</vt:lpstr>
      <vt:lpstr>Обчисліть усно і напишіть тільки відповіді.  32 – 5 = ? </vt:lpstr>
      <vt:lpstr>Обчисліть усно і напишіть тільки відповіді.  32 – 5 = 27 </vt:lpstr>
      <vt:lpstr>Запишіть суму і різницю чисел 45 і 6. </vt:lpstr>
      <vt:lpstr>Запишіть суму і різницю чисел  45 і 6.  45 + 6 = 51 45 – 6 = 39 </vt:lpstr>
      <vt:lpstr>Перше число 8, друге — 6. Знайдіть суму.  </vt:lpstr>
      <vt:lpstr>Перше число 8, друге — 6. Знайдіть суму.  8 + 6 = 12</vt:lpstr>
      <vt:lpstr>Запишіть вирази та обчисліть їх значення:   число 25 збільшити на 8; число 47 зменшили на 9. </vt:lpstr>
      <vt:lpstr>25 + 8 = 33 47 – 9 = 38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66</cp:revision>
  <dcterms:created xsi:type="dcterms:W3CDTF">2020-08-25T18:04:13Z</dcterms:created>
  <dcterms:modified xsi:type="dcterms:W3CDTF">2020-09-03T21:30:56Z</dcterms:modified>
</cp:coreProperties>
</file>