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1" r:id="rId3"/>
    <p:sldId id="344" r:id="rId4"/>
    <p:sldId id="277" r:id="rId5"/>
    <p:sldId id="325" r:id="rId6"/>
    <p:sldId id="345" r:id="rId7"/>
    <p:sldId id="314" r:id="rId8"/>
    <p:sldId id="346" r:id="rId9"/>
    <p:sldId id="261" r:id="rId10"/>
    <p:sldId id="337" r:id="rId11"/>
    <p:sldId id="30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4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265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201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70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47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348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01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6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820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68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07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7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928">
            <a:off x="5505075" y="2687009"/>
            <a:ext cx="3192196" cy="3645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109" y="2492896"/>
            <a:ext cx="3192196" cy="364502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371600" y="404664"/>
            <a:ext cx="7772400" cy="2088232"/>
          </a:xfrm>
        </p:spPr>
        <p:txBody>
          <a:bodyPr>
            <a:normAutofit/>
          </a:bodyPr>
          <a:lstStyle/>
          <a:p>
            <a:r>
              <a:rPr lang="uk-UA" b="1" dirty="0" smtClean="0"/>
              <a:t>Урок </a:t>
            </a:r>
            <a:r>
              <a:rPr lang="uk-UA" b="1" dirty="0" smtClean="0"/>
              <a:t>10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sz="3100" dirty="0" smtClean="0">
                <a:solidFill>
                  <a:srgbClr val="00CC99"/>
                </a:solidFill>
              </a:rPr>
              <a:t>Повторення вивченого в  2 класі. </a:t>
            </a:r>
            <a:br>
              <a:rPr lang="uk-UA" sz="3100" dirty="0" smtClean="0">
                <a:solidFill>
                  <a:srgbClr val="00CC99"/>
                </a:solidFill>
              </a:rPr>
            </a:br>
            <a:r>
              <a:rPr lang="uk-UA" sz="2800" b="1" dirty="0">
                <a:solidFill>
                  <a:srgbClr val="00CC99"/>
                </a:solidFill>
              </a:rPr>
              <a:t>ТАБЛИЦІ МНОЖЕННЯ ЧИСЕЛ </a:t>
            </a:r>
            <a:r>
              <a:rPr lang="uk-UA" sz="2800" b="1" dirty="0" smtClean="0">
                <a:solidFill>
                  <a:srgbClr val="00CC99"/>
                </a:solidFill>
              </a:rPr>
              <a:t>6, 7 </a:t>
            </a:r>
            <a:r>
              <a:rPr lang="uk-UA" sz="2800" b="1" dirty="0" smtClean="0">
                <a:solidFill>
                  <a:srgbClr val="00CC99"/>
                </a:solidFill>
              </a:rPr>
              <a:t/>
            </a:r>
            <a:br>
              <a:rPr lang="uk-UA" sz="2800" b="1" dirty="0" smtClean="0">
                <a:solidFill>
                  <a:srgbClr val="00CC99"/>
                </a:solidFill>
              </a:rPr>
            </a:br>
            <a:r>
              <a:rPr lang="uk-UA" sz="2800" b="1" dirty="0" smtClean="0">
                <a:solidFill>
                  <a:srgbClr val="00CC99"/>
                </a:solidFill>
              </a:rPr>
              <a:t>І </a:t>
            </a:r>
            <a:r>
              <a:rPr lang="uk-UA" sz="2800" b="1" dirty="0">
                <a:solidFill>
                  <a:srgbClr val="00CC99"/>
                </a:solidFill>
              </a:rPr>
              <a:t>ДІЛЕННЯ НА </a:t>
            </a:r>
            <a:r>
              <a:rPr lang="uk-UA" sz="2800" b="1" dirty="0" smtClean="0">
                <a:solidFill>
                  <a:srgbClr val="00CC99"/>
                </a:solidFill>
              </a:rPr>
              <a:t>6, 7 </a:t>
            </a:r>
            <a:endParaRPr lang="ru-RU" sz="3100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53603" y="116632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C00000"/>
                </a:solidFill>
              </a:rPr>
              <a:t>Погоджуєтеся ви з твердженнями чи ні?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107504" y="1268760"/>
            <a:ext cx="869619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розумію зміст прочитаної умови задачі і вмію знаходити відповідь на її запитання. </a:t>
            </a:r>
            <a:endParaRPr lang="ru-RU" sz="36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вмію складати задачі за малюнковими схемами і розв’язувати їх.</a:t>
            </a:r>
            <a:endParaRPr lang="ru-RU" sz="36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вмію читати дані таблиці.</a:t>
            </a:r>
            <a:endParaRPr lang="ru-RU" sz="36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можу застосовувати знання таблиць множення і ділення на 6, </a:t>
            </a:r>
            <a:r>
              <a:rPr lang="uk-UA" sz="3600" dirty="0" err="1"/>
              <a:t>на</a:t>
            </a:r>
            <a:r>
              <a:rPr lang="uk-UA" sz="3600" dirty="0"/>
              <a:t> 7 у змодельованих життєвих ситуаціях.</a:t>
            </a:r>
            <a:endParaRPr lang="ru-RU" sz="3600" dirty="0"/>
          </a:p>
          <a:p>
            <a:pPr marL="571500" lvl="0" indent="-571500">
              <a:buFont typeface="Arial" pitchFamily="34" charset="0"/>
              <a:buChar char="•"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3115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8763" y="3645024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До зустрічі!</a:t>
            </a:r>
          </a:p>
        </p:txBody>
      </p:sp>
      <p:sp>
        <p:nvSpPr>
          <p:cNvPr id="2" name="Прямокутник 1"/>
          <p:cNvSpPr/>
          <p:nvPr/>
        </p:nvSpPr>
        <p:spPr>
          <a:xfrm>
            <a:off x="755576" y="476672"/>
            <a:ext cx="74888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itchFamily="2" charset="2"/>
              <a:buChar char="ü"/>
            </a:pPr>
            <a:r>
              <a:rPr lang="uk-UA" sz="3200" dirty="0"/>
              <a:t>Яку дію виконаємо першою у виразі </a:t>
            </a: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uk-UA" sz="3200" dirty="0" smtClean="0"/>
              <a:t>6 · </a:t>
            </a:r>
            <a:r>
              <a:rPr lang="uk-UA" sz="3200" dirty="0"/>
              <a:t>4 + 5? А у виразі 47 — 63 : 7?</a:t>
            </a:r>
            <a:endParaRPr lang="ru-RU" sz="3200" dirty="0"/>
          </a:p>
          <a:p>
            <a:pPr marL="457200" lvl="0" indent="-457200">
              <a:buFont typeface="Wingdings" pitchFamily="2" charset="2"/>
              <a:buChar char="ü"/>
            </a:pPr>
            <a:r>
              <a:rPr lang="uk-UA" sz="3200" dirty="0"/>
              <a:t>Чи виникали у вас труднощі на уроці?</a:t>
            </a:r>
            <a:endParaRPr lang="ru-RU" sz="3200" dirty="0"/>
          </a:p>
          <a:p>
            <a:pPr marL="457200" lvl="0" indent="-457200">
              <a:buFont typeface="Wingdings" pitchFamily="2" charset="2"/>
              <a:buChar char="ü"/>
            </a:pPr>
            <a:r>
              <a:rPr lang="uk-UA" sz="3200" dirty="0"/>
              <a:t>Як ви оцінюєте свою робот класу на уроці?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060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3600400"/>
          </a:xfrm>
        </p:spPr>
        <p:txBody>
          <a:bodyPr>
            <a:normAutofit/>
          </a:bodyPr>
          <a:lstStyle/>
          <a:p>
            <a:r>
              <a:rPr lang="uk-UA" dirty="0" smtClean="0"/>
              <a:t>Математичний диктант</a:t>
            </a:r>
            <a:endParaRPr lang="ru-RU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62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116632"/>
            <a:ext cx="9108504" cy="4536504"/>
          </a:xfrm>
        </p:spPr>
        <p:txBody>
          <a:bodyPr>
            <a:normAutofit/>
          </a:bodyPr>
          <a:lstStyle/>
          <a:p>
            <a:pPr lvl="0"/>
            <a:r>
              <a:rPr lang="uk-UA" sz="3600" dirty="0"/>
              <a:t>Запишіть числа, які </a:t>
            </a:r>
            <a:r>
              <a:rPr lang="uk-UA" sz="3600" b="1" dirty="0"/>
              <a:t>НЕ</a:t>
            </a:r>
            <a:r>
              <a:rPr lang="uk-UA" sz="3600" dirty="0"/>
              <a:t> </a:t>
            </a:r>
            <a:r>
              <a:rPr lang="uk-UA" sz="3600" b="1" dirty="0"/>
              <a:t>є</a:t>
            </a:r>
            <a:r>
              <a:rPr lang="uk-UA" sz="3600" dirty="0"/>
              <a:t> добутками, отриманими при табличному </a:t>
            </a:r>
            <a:r>
              <a:rPr lang="uk-UA" sz="3600" dirty="0" smtClean="0"/>
              <a:t/>
            </a:r>
            <a:br>
              <a:rPr lang="uk-UA" sz="3600" dirty="0" smtClean="0"/>
            </a:br>
            <a:r>
              <a:rPr lang="uk-UA" sz="3600" dirty="0" smtClean="0"/>
              <a:t>множенні </a:t>
            </a:r>
            <a:r>
              <a:rPr lang="uk-UA" sz="3600" dirty="0"/>
              <a:t>числа </a:t>
            </a:r>
            <a:r>
              <a:rPr lang="uk-UA" sz="3600" b="1" dirty="0" smtClean="0">
                <a:solidFill>
                  <a:srgbClr val="FF0000"/>
                </a:solidFill>
              </a:rPr>
              <a:t>6</a:t>
            </a:r>
            <a:r>
              <a:rPr lang="uk-UA" sz="3600" dirty="0" smtClean="0"/>
              <a:t>: </a:t>
            </a:r>
            <a:r>
              <a:rPr lang="uk-UA" sz="4000" dirty="0"/>
              <a:t/>
            </a:r>
            <a:br>
              <a:rPr lang="uk-UA" sz="4000" dirty="0"/>
            </a:br>
            <a:r>
              <a:rPr lang="uk-UA" sz="6400" b="1" dirty="0" smtClean="0"/>
              <a:t>36</a:t>
            </a:r>
            <a:r>
              <a:rPr lang="uk-UA" sz="6400" b="1" dirty="0"/>
              <a:t>, 54, 32, 18, 22, 24.</a:t>
            </a:r>
            <a:endParaRPr lang="ru-RU" sz="6400" b="1" dirty="0"/>
          </a:p>
        </p:txBody>
      </p:sp>
    </p:spTree>
    <p:extLst>
      <p:ext uri="{BB962C8B-B14F-4D97-AF65-F5344CB8AC3E}">
        <p14:creationId xmlns:p14="http://schemas.microsoft.com/office/powerpoint/2010/main" val="179115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116632"/>
            <a:ext cx="9108504" cy="4536504"/>
          </a:xfrm>
        </p:spPr>
        <p:txBody>
          <a:bodyPr>
            <a:normAutofit/>
          </a:bodyPr>
          <a:lstStyle/>
          <a:p>
            <a:pPr lvl="0"/>
            <a:r>
              <a:rPr lang="uk-UA" sz="3600" dirty="0"/>
              <a:t>Запишіть числа, які </a:t>
            </a:r>
            <a:r>
              <a:rPr lang="uk-UA" sz="3600" b="1" dirty="0"/>
              <a:t>НЕ</a:t>
            </a:r>
            <a:r>
              <a:rPr lang="uk-UA" sz="3600" dirty="0"/>
              <a:t> є добутками, отриманими при табличному множення числа </a:t>
            </a:r>
            <a:r>
              <a:rPr lang="uk-UA" sz="3600" b="1" dirty="0" smtClean="0">
                <a:solidFill>
                  <a:srgbClr val="FF0000"/>
                </a:solidFill>
              </a:rPr>
              <a:t>6:</a:t>
            </a:r>
            <a:r>
              <a:rPr lang="uk-UA" sz="3600" dirty="0" smtClean="0"/>
              <a:t> </a:t>
            </a:r>
            <a:r>
              <a:rPr lang="uk-UA" sz="4000" dirty="0"/>
              <a:t/>
            </a:r>
            <a:br>
              <a:rPr lang="uk-UA" sz="4000" dirty="0"/>
            </a:br>
            <a:r>
              <a:rPr lang="uk-UA" sz="6400" b="1" dirty="0" smtClean="0"/>
              <a:t>36</a:t>
            </a:r>
            <a:r>
              <a:rPr lang="uk-UA" sz="6400" b="1" dirty="0"/>
              <a:t>, 54, </a:t>
            </a:r>
            <a:r>
              <a:rPr lang="uk-UA" sz="6400" b="1" dirty="0">
                <a:solidFill>
                  <a:srgbClr val="FF0000"/>
                </a:solidFill>
              </a:rPr>
              <a:t>32</a:t>
            </a:r>
            <a:r>
              <a:rPr lang="uk-UA" sz="6400" b="1" dirty="0"/>
              <a:t>, 18, </a:t>
            </a:r>
            <a:r>
              <a:rPr lang="uk-UA" sz="6400" b="1" dirty="0">
                <a:solidFill>
                  <a:srgbClr val="FF0000"/>
                </a:solidFill>
              </a:rPr>
              <a:t>22</a:t>
            </a:r>
            <a:r>
              <a:rPr lang="uk-UA" sz="6400" b="1" dirty="0"/>
              <a:t>, 24.</a:t>
            </a:r>
            <a:endParaRPr lang="ru-RU" sz="6400" b="1" dirty="0"/>
          </a:p>
        </p:txBody>
      </p:sp>
    </p:spTree>
    <p:extLst>
      <p:ext uri="{BB962C8B-B14F-4D97-AF65-F5344CB8AC3E}">
        <p14:creationId xmlns:p14="http://schemas.microsoft.com/office/powerpoint/2010/main" val="287610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8064896" cy="4032448"/>
          </a:xfrm>
        </p:spPr>
        <p:txBody>
          <a:bodyPr>
            <a:normAutofit fontScale="90000"/>
          </a:bodyPr>
          <a:lstStyle/>
          <a:p>
            <a:r>
              <a:rPr lang="uk-UA" sz="3600" dirty="0"/>
              <a:t>Серед поданих чисел виберіть значення добутків, отриманих при табличному множенні числа </a:t>
            </a:r>
            <a:r>
              <a:rPr lang="uk-UA" sz="3600" b="1" dirty="0">
                <a:solidFill>
                  <a:srgbClr val="FF0000"/>
                </a:solidFill>
              </a:rPr>
              <a:t>7</a:t>
            </a:r>
            <a:r>
              <a:rPr lang="uk-UA" sz="3600" dirty="0"/>
              <a:t>: </a:t>
            </a:r>
            <a:r>
              <a:rPr lang="uk-UA" sz="3600" dirty="0" smtClean="0"/>
              <a:t/>
            </a:r>
            <a:br>
              <a:rPr lang="uk-UA" sz="3600" dirty="0" smtClean="0"/>
            </a:br>
            <a:r>
              <a:rPr lang="uk-UA" sz="3600" dirty="0" smtClean="0"/>
              <a:t/>
            </a:r>
            <a:br>
              <a:rPr lang="uk-UA" sz="3600" dirty="0" smtClean="0"/>
            </a:br>
            <a:r>
              <a:rPr lang="uk-UA" sz="5300" b="1" dirty="0" smtClean="0"/>
              <a:t>20</a:t>
            </a:r>
            <a:r>
              <a:rPr lang="uk-UA" sz="5300" b="1" dirty="0"/>
              <a:t>, 21, 36, 35, 42, 47, 64, 63.</a:t>
            </a:r>
            <a:r>
              <a:rPr lang="ru-RU" sz="5300" b="1" dirty="0"/>
              <a:t/>
            </a:r>
            <a:br>
              <a:rPr lang="ru-RU" sz="5300" b="1" dirty="0"/>
            </a:br>
            <a:r>
              <a:rPr lang="ru-RU" dirty="0"/>
              <a:t/>
            </a:r>
            <a:br>
              <a:rPr lang="ru-RU" dirty="0"/>
            </a:b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52940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8064896" cy="4032448"/>
          </a:xfrm>
        </p:spPr>
        <p:txBody>
          <a:bodyPr>
            <a:normAutofit fontScale="90000"/>
          </a:bodyPr>
          <a:lstStyle/>
          <a:p>
            <a:r>
              <a:rPr lang="uk-UA" sz="3600" dirty="0"/>
              <a:t>Серед поданих чисел виберіть значення добутків, отриманих при табличному множенні числа </a:t>
            </a:r>
            <a:r>
              <a:rPr lang="uk-UA" sz="3600" b="1" dirty="0">
                <a:solidFill>
                  <a:srgbClr val="FF0000"/>
                </a:solidFill>
              </a:rPr>
              <a:t>7</a:t>
            </a:r>
            <a:r>
              <a:rPr lang="uk-UA" sz="3600" dirty="0"/>
              <a:t>: </a:t>
            </a:r>
            <a:r>
              <a:rPr lang="uk-UA" sz="3600" dirty="0" smtClean="0"/>
              <a:t/>
            </a:r>
            <a:br>
              <a:rPr lang="uk-UA" sz="3600" dirty="0" smtClean="0"/>
            </a:br>
            <a:r>
              <a:rPr lang="uk-UA" sz="3600" dirty="0" smtClean="0"/>
              <a:t/>
            </a:r>
            <a:br>
              <a:rPr lang="uk-UA" sz="3600" dirty="0" smtClean="0"/>
            </a:br>
            <a:r>
              <a:rPr lang="uk-UA" sz="5300" b="1" dirty="0" smtClean="0"/>
              <a:t>20</a:t>
            </a:r>
            <a:r>
              <a:rPr lang="uk-UA" sz="5300" b="1" dirty="0"/>
              <a:t>, </a:t>
            </a:r>
            <a:r>
              <a:rPr lang="uk-UA" sz="5300" b="1" dirty="0">
                <a:solidFill>
                  <a:srgbClr val="FF0000"/>
                </a:solidFill>
              </a:rPr>
              <a:t>21</a:t>
            </a:r>
            <a:r>
              <a:rPr lang="uk-UA" sz="5300" b="1" dirty="0"/>
              <a:t>, 36, </a:t>
            </a:r>
            <a:r>
              <a:rPr lang="uk-UA" sz="5300" b="1" dirty="0">
                <a:solidFill>
                  <a:srgbClr val="FF0000"/>
                </a:solidFill>
              </a:rPr>
              <a:t>35</a:t>
            </a:r>
            <a:r>
              <a:rPr lang="uk-UA" sz="5300" b="1" dirty="0"/>
              <a:t>, </a:t>
            </a:r>
            <a:r>
              <a:rPr lang="uk-UA" sz="5300" b="1" dirty="0">
                <a:solidFill>
                  <a:srgbClr val="FF0000"/>
                </a:solidFill>
              </a:rPr>
              <a:t>42</a:t>
            </a:r>
            <a:r>
              <a:rPr lang="uk-UA" sz="5300" b="1" dirty="0"/>
              <a:t>, 47, 64, </a:t>
            </a:r>
            <a:r>
              <a:rPr lang="uk-UA" sz="5300" b="1" dirty="0">
                <a:solidFill>
                  <a:srgbClr val="FF0000"/>
                </a:solidFill>
              </a:rPr>
              <a:t>63</a:t>
            </a:r>
            <a:r>
              <a:rPr lang="uk-UA" sz="5300" b="1" dirty="0"/>
              <a:t>.</a:t>
            </a:r>
            <a:r>
              <a:rPr lang="ru-RU" sz="5300" b="1" dirty="0"/>
              <a:t/>
            </a:r>
            <a:br>
              <a:rPr lang="ru-RU" sz="5300" b="1" dirty="0"/>
            </a:br>
            <a:r>
              <a:rPr lang="ru-RU" dirty="0"/>
              <a:t/>
            </a:r>
            <a:br>
              <a:rPr lang="ru-RU" dirty="0"/>
            </a:b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98431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251520" y="404664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Перевіряємо правильність </a:t>
            </a:r>
            <a:r>
              <a:rPr lang="uk-UA" sz="3200" dirty="0" smtClean="0"/>
              <a:t>розв’язання задачі </a:t>
            </a:r>
            <a:r>
              <a:rPr lang="uk-UA" sz="3200" dirty="0" smtClean="0"/>
              <a:t>7.</a:t>
            </a:r>
            <a:endParaRPr lang="ru-RU" sz="3200" dirty="0"/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581128"/>
            <a:ext cx="8016656" cy="1851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  <p:sp>
        <p:nvSpPr>
          <p:cNvPr id="15" name="Заголовок 6"/>
          <p:cNvSpPr txBox="1">
            <a:spLocks/>
          </p:cNvSpPr>
          <p:nvPr/>
        </p:nvSpPr>
        <p:spPr>
          <a:xfrm>
            <a:off x="403920" y="3789040"/>
            <a:ext cx="8344544" cy="2880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3000" i="1" dirty="0" smtClean="0"/>
              <a:t>Розв’язання</a:t>
            </a:r>
            <a:endParaRPr lang="uk-UA" sz="3000" i="1" dirty="0" smtClean="0"/>
          </a:p>
          <a:p>
            <a:pPr marL="514350" indent="-514350" algn="l">
              <a:buAutoNum type="arabicParenR"/>
            </a:pPr>
            <a:r>
              <a:rPr lang="uk-UA" sz="3000" b="1" dirty="0" smtClean="0"/>
              <a:t>2 </a:t>
            </a:r>
            <a:r>
              <a:rPr lang="uk-UA" sz="3000" b="1" dirty="0" smtClean="0"/>
              <a:t>· </a:t>
            </a:r>
            <a:r>
              <a:rPr lang="uk-UA" sz="3000" b="1" dirty="0" smtClean="0"/>
              <a:t>9 </a:t>
            </a:r>
            <a:r>
              <a:rPr lang="uk-UA" sz="3000" b="1" dirty="0" smtClean="0"/>
              <a:t>= </a:t>
            </a:r>
            <a:r>
              <a:rPr lang="uk-UA" sz="3000" b="1" dirty="0" smtClean="0"/>
              <a:t>18 (грн) </a:t>
            </a:r>
            <a:r>
              <a:rPr lang="uk-UA" sz="3000" dirty="0" smtClean="0"/>
              <a:t>— </a:t>
            </a:r>
            <a:r>
              <a:rPr lang="uk-UA" sz="3000" dirty="0" smtClean="0"/>
              <a:t>було в тата.</a:t>
            </a:r>
          </a:p>
          <a:p>
            <a:pPr marL="514350" indent="-514350" algn="l">
              <a:buAutoNum type="arabicParenR"/>
            </a:pPr>
            <a:r>
              <a:rPr lang="uk-UA" sz="3000" b="1" dirty="0" smtClean="0"/>
              <a:t>18 – 12 = 6 </a:t>
            </a:r>
            <a:r>
              <a:rPr lang="uk-UA" sz="3000" b="1" dirty="0" smtClean="0"/>
              <a:t>(грн).</a:t>
            </a:r>
            <a:endParaRPr lang="ru-RU" sz="3000" b="1" dirty="0"/>
          </a:p>
          <a:p>
            <a:pPr algn="l"/>
            <a:r>
              <a:rPr lang="uk-UA" sz="3000" i="1" dirty="0" smtClean="0"/>
              <a:t>Відповідь: </a:t>
            </a:r>
            <a:r>
              <a:rPr lang="uk-UA" sz="3000" dirty="0" smtClean="0"/>
              <a:t>у тата залишилося 6 гривень.</a:t>
            </a:r>
            <a:endParaRPr lang="uk-UA" sz="26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9439"/>
            <a:ext cx="8067839" cy="1071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Групувати 9"/>
          <p:cNvGrpSpPr/>
          <p:nvPr/>
        </p:nvGrpSpPr>
        <p:grpSpPr>
          <a:xfrm>
            <a:off x="5148064" y="1877094"/>
            <a:ext cx="2592288" cy="2265589"/>
            <a:chOff x="899592" y="2348880"/>
            <a:chExt cx="2016224" cy="1762125"/>
          </a:xfrm>
        </p:grpSpPr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2348880"/>
              <a:ext cx="1809750" cy="1762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3250903"/>
              <a:ext cx="864096" cy="681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132856"/>
            <a:ext cx="768074" cy="74887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72" y="3040168"/>
            <a:ext cx="768074" cy="74887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417" y="2291296"/>
            <a:ext cx="768074" cy="74887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417" y="3080947"/>
            <a:ext cx="768074" cy="74887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589587"/>
            <a:ext cx="768074" cy="748872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730" y="2574488"/>
            <a:ext cx="768074" cy="74887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177208"/>
            <a:ext cx="768074" cy="748872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034128"/>
            <a:ext cx="768074" cy="748872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645" y="2159416"/>
            <a:ext cx="768074" cy="74887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707339" y="2718091"/>
            <a:ext cx="99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/>
              <a:t>12 грн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4430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718" y="792821"/>
            <a:ext cx="6338626" cy="5444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кутник 4"/>
          <p:cNvSpPr/>
          <p:nvPr/>
        </p:nvSpPr>
        <p:spPr>
          <a:xfrm>
            <a:off x="107504" y="125171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/>
              <a:t>Перевіряємо, чи правильно виконали вправу. </a:t>
            </a:r>
            <a:endParaRPr lang="ru-RU" sz="3200" dirty="0"/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581128"/>
            <a:ext cx="8016656" cy="1851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3347018" y="220486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62468" y="1815206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16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06263" y="220486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66017" y="223960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8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566718" y="223319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7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118979" y="1815206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35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71602" y="3676837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348159" y="4077072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14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327304" y="368741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956501" y="3688427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10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281803" y="368741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946421" y="3284233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9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856567" y="368741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566718" y="368741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071602" y="508518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719674" y="508518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8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034246" y="511160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9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563888" y="5492795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14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606263" y="511160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7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64583" y="511160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856567" y="511160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216745" y="5546419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9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35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53603" y="116632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C00000"/>
                </a:solidFill>
              </a:rPr>
              <a:t>Погоджуєтеся ви з твердженнями чи ні?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323528" y="1218355"/>
            <a:ext cx="86764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умію лічити шістками та сімками у прямому і зворотному порядку.</a:t>
            </a:r>
            <a:endParaRPr lang="ru-RU" sz="36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знаю напам’ять таблиці множення і ділення (числа 6 і 7).</a:t>
            </a:r>
            <a:endParaRPr lang="ru-RU" sz="36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можу замінити вираз на додавання однакових чисел виразом на множення.</a:t>
            </a:r>
            <a:endParaRPr lang="ru-RU" sz="36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вмію складати з рівності на множення рівність на ділення на 6, </a:t>
            </a:r>
            <a:r>
              <a:rPr lang="uk-UA" sz="3600" dirty="0" err="1"/>
              <a:t>на</a:t>
            </a:r>
            <a:r>
              <a:rPr lang="uk-UA" sz="3600" dirty="0"/>
              <a:t> 7.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9961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2287</TotalTime>
  <Words>250</Words>
  <Application>Microsoft Office PowerPoint</Application>
  <PresentationFormat>Екран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Тема Office</vt:lpstr>
      <vt:lpstr>Урок 10  Повторення вивченого в  2 класі.  ТАБЛИЦІ МНОЖЕННЯ ЧИСЕЛ 6, 7  І ДІЛЕННЯ НА 6, 7 </vt:lpstr>
      <vt:lpstr>Математичний диктант</vt:lpstr>
      <vt:lpstr>Запишіть числа, які НЕ є добутками, отриманими при табличному  множенні числа 6:  36, 54, 32, 18, 22, 24.</vt:lpstr>
      <vt:lpstr>Запишіть числа, які НЕ є добутками, отриманими при табличному множення числа 6:  36, 54, 32, 18, 22, 24.</vt:lpstr>
      <vt:lpstr>Серед поданих чисел виберіть значення добутків, отриманих при табличному множенні числа 7:   20, 21, 36, 35, 42, 47, 64, 63.  </vt:lpstr>
      <vt:lpstr>Серед поданих чисел виберіть значення добутків, отриманих при табличному множенні числа 7:   20, 21, 36, 35, 42, 47, 64, 63. 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LiteraRio1</dc:creator>
  <cp:lastModifiedBy>LiteraRio1</cp:lastModifiedBy>
  <cp:revision>70</cp:revision>
  <dcterms:created xsi:type="dcterms:W3CDTF">2020-08-25T18:04:13Z</dcterms:created>
  <dcterms:modified xsi:type="dcterms:W3CDTF">2020-09-12T13:18:12Z</dcterms:modified>
</cp:coreProperties>
</file>