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1" r:id="rId3"/>
    <p:sldId id="344" r:id="rId4"/>
    <p:sldId id="347" r:id="rId5"/>
    <p:sldId id="277" r:id="rId6"/>
    <p:sldId id="348" r:id="rId7"/>
    <p:sldId id="325" r:id="rId8"/>
    <p:sldId id="345" r:id="rId9"/>
    <p:sldId id="261" r:id="rId10"/>
    <p:sldId id="337" r:id="rId11"/>
    <p:sldId id="30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48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265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201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707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47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348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010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62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820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689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073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75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5928">
            <a:off x="5505075" y="2687009"/>
            <a:ext cx="3192196" cy="36450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109" y="2492896"/>
            <a:ext cx="3192196" cy="364502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371600" y="404664"/>
            <a:ext cx="7772400" cy="2088232"/>
          </a:xfrm>
        </p:spPr>
        <p:txBody>
          <a:bodyPr>
            <a:normAutofit/>
          </a:bodyPr>
          <a:lstStyle/>
          <a:p>
            <a:r>
              <a:rPr lang="uk-UA" b="1" dirty="0" smtClean="0"/>
              <a:t>Урок </a:t>
            </a:r>
            <a:r>
              <a:rPr lang="uk-UA" b="1" dirty="0" smtClean="0"/>
              <a:t>11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sz="3100" dirty="0" smtClean="0">
                <a:solidFill>
                  <a:srgbClr val="00CC99"/>
                </a:solidFill>
              </a:rPr>
              <a:t>Повторення вивченого в  2 класі. </a:t>
            </a:r>
            <a:br>
              <a:rPr lang="uk-UA" sz="3100" dirty="0" smtClean="0">
                <a:solidFill>
                  <a:srgbClr val="00CC99"/>
                </a:solidFill>
              </a:rPr>
            </a:br>
            <a:r>
              <a:rPr lang="uk-UA" sz="2800" b="1" dirty="0">
                <a:solidFill>
                  <a:srgbClr val="00CC99"/>
                </a:solidFill>
              </a:rPr>
              <a:t>ТАБЛИЦІ МНОЖЕННЯ ЧИСЕЛ </a:t>
            </a:r>
            <a:r>
              <a:rPr lang="uk-UA" sz="2800" b="1" dirty="0" smtClean="0">
                <a:solidFill>
                  <a:srgbClr val="00CC99"/>
                </a:solidFill>
              </a:rPr>
              <a:t>8, 9 </a:t>
            </a:r>
            <a:r>
              <a:rPr lang="uk-UA" sz="2800" b="1" dirty="0" smtClean="0">
                <a:solidFill>
                  <a:srgbClr val="00CC99"/>
                </a:solidFill>
              </a:rPr>
              <a:t/>
            </a:r>
            <a:br>
              <a:rPr lang="uk-UA" sz="2800" b="1" dirty="0" smtClean="0">
                <a:solidFill>
                  <a:srgbClr val="00CC99"/>
                </a:solidFill>
              </a:rPr>
            </a:br>
            <a:r>
              <a:rPr lang="uk-UA" sz="2800" b="1" dirty="0" smtClean="0">
                <a:solidFill>
                  <a:srgbClr val="00CC99"/>
                </a:solidFill>
              </a:rPr>
              <a:t>І </a:t>
            </a:r>
            <a:r>
              <a:rPr lang="uk-UA" sz="2800" b="1" dirty="0">
                <a:solidFill>
                  <a:srgbClr val="00CC99"/>
                </a:solidFill>
              </a:rPr>
              <a:t>ДІЛЕННЯ НА </a:t>
            </a:r>
            <a:r>
              <a:rPr lang="uk-UA" sz="2800" b="1" dirty="0">
                <a:solidFill>
                  <a:srgbClr val="00CC99"/>
                </a:solidFill>
              </a:rPr>
              <a:t>8</a:t>
            </a:r>
            <a:r>
              <a:rPr lang="uk-UA" sz="2800" b="1" dirty="0" smtClean="0">
                <a:solidFill>
                  <a:srgbClr val="00CC99"/>
                </a:solidFill>
              </a:rPr>
              <a:t>, 9 </a:t>
            </a:r>
            <a:endParaRPr lang="ru-RU" sz="3100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8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753603" y="116632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solidFill>
                  <a:srgbClr val="C00000"/>
                </a:solidFill>
              </a:rPr>
              <a:t>Погоджуєтеся ви з твердженнями чи ні?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107504" y="1268760"/>
            <a:ext cx="869619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Arial" pitchFamily="34" charset="0"/>
              <a:buChar char="•"/>
            </a:pPr>
            <a:r>
              <a:rPr lang="uk-UA" sz="3600" dirty="0" smtClean="0"/>
              <a:t>Я </a:t>
            </a:r>
            <a:r>
              <a:rPr lang="uk-UA" sz="3600" dirty="0"/>
              <a:t>вмію складати з рівності на множення рівність на ділення на 8, </a:t>
            </a:r>
            <a:r>
              <a:rPr lang="uk-UA" sz="3600" dirty="0" err="1"/>
              <a:t>на</a:t>
            </a:r>
            <a:r>
              <a:rPr lang="uk-UA" sz="3600" dirty="0"/>
              <a:t> 9.</a:t>
            </a:r>
            <a:endParaRPr lang="ru-RU" sz="3600" dirty="0"/>
          </a:p>
          <a:p>
            <a:pPr marL="571500" lvl="0" indent="-571500">
              <a:buFont typeface="Arial" pitchFamily="34" charset="0"/>
              <a:buChar char="•"/>
            </a:pPr>
            <a:r>
              <a:rPr lang="uk-UA" sz="3600" dirty="0"/>
              <a:t>Я вмію складати задачі за даними таблиці і розв’язувати їх.</a:t>
            </a:r>
            <a:endParaRPr lang="ru-RU" sz="3600" dirty="0"/>
          </a:p>
          <a:p>
            <a:pPr marL="571500" lvl="0" indent="-571500">
              <a:buFont typeface="Arial" pitchFamily="34" charset="0"/>
              <a:buChar char="•"/>
            </a:pPr>
            <a:r>
              <a:rPr lang="uk-UA" sz="3600" dirty="0"/>
              <a:t>Я можу застосовувати знання таблиць множення і ділення на 8, </a:t>
            </a:r>
            <a:r>
              <a:rPr lang="uk-UA" sz="3600" dirty="0" err="1"/>
              <a:t>на</a:t>
            </a:r>
            <a:r>
              <a:rPr lang="uk-UA" sz="3600" dirty="0"/>
              <a:t> 9 у змодельованих життєвих ситуаціях.</a:t>
            </a:r>
            <a:endParaRPr lang="ru-RU" sz="3600" dirty="0"/>
          </a:p>
          <a:p>
            <a:pPr marL="571500" lvl="0" indent="-571500">
              <a:buFont typeface="Arial" pitchFamily="34" charset="0"/>
              <a:buChar char="•"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63115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8763" y="3645024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До зустрічі!</a:t>
            </a:r>
          </a:p>
        </p:txBody>
      </p:sp>
      <p:sp>
        <p:nvSpPr>
          <p:cNvPr id="2" name="Прямокутник 1"/>
          <p:cNvSpPr/>
          <p:nvPr/>
        </p:nvSpPr>
        <p:spPr>
          <a:xfrm>
            <a:off x="755576" y="476672"/>
            <a:ext cx="74888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Wingdings" pitchFamily="2" charset="2"/>
              <a:buChar char="ü"/>
            </a:pPr>
            <a:r>
              <a:rPr lang="uk-UA" sz="3200" dirty="0"/>
              <a:t>Яку випадки табличного множення і ділення сьогодні розглянули?</a:t>
            </a:r>
            <a:endParaRPr lang="ru-RU" sz="3200" dirty="0"/>
          </a:p>
          <a:p>
            <a:pPr marL="457200" lvl="0" indent="-457200">
              <a:buFont typeface="Wingdings" pitchFamily="2" charset="2"/>
              <a:buChar char="ü"/>
            </a:pPr>
            <a:r>
              <a:rPr lang="uk-UA" sz="3200" dirty="0"/>
              <a:t>Скільки рівностей на ділення можна скласти з рівності на множення?</a:t>
            </a:r>
            <a:endParaRPr lang="ru-RU" sz="3200" dirty="0"/>
          </a:p>
          <a:p>
            <a:pPr marL="457200" lvl="0" indent="-457200">
              <a:buFont typeface="Wingdings" pitchFamily="2" charset="2"/>
              <a:buChar char="ü"/>
            </a:pPr>
            <a:r>
              <a:rPr lang="uk-UA" sz="3200" dirty="0"/>
              <a:t>Чи виникали у вас труднощі на уроці?</a:t>
            </a:r>
            <a:endParaRPr lang="ru-RU" sz="3200" dirty="0"/>
          </a:p>
          <a:p>
            <a:pPr marL="457200" lvl="0" indent="-457200">
              <a:buFont typeface="Wingdings" pitchFamily="2" charset="2"/>
              <a:buChar char="ü"/>
            </a:pPr>
            <a:r>
              <a:rPr lang="uk-UA" sz="3200" dirty="0"/>
              <a:t>Як ви оцінюєте свою роботу на уроці?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0601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3600400"/>
          </a:xfrm>
        </p:spPr>
        <p:txBody>
          <a:bodyPr>
            <a:normAutofit/>
          </a:bodyPr>
          <a:lstStyle/>
          <a:p>
            <a:r>
              <a:rPr lang="uk-UA" dirty="0" smtClean="0"/>
              <a:t>Математичний диктант</a:t>
            </a:r>
            <a:endParaRPr lang="ru-RU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62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116632"/>
            <a:ext cx="9108504" cy="4536504"/>
          </a:xfrm>
        </p:spPr>
        <p:txBody>
          <a:bodyPr>
            <a:normAutofit/>
          </a:bodyPr>
          <a:lstStyle/>
          <a:p>
            <a:r>
              <a:rPr lang="uk-UA" sz="3600" dirty="0" smtClean="0"/>
              <a:t>Запишіть </a:t>
            </a:r>
            <a:r>
              <a:rPr lang="uk-UA" sz="3600" dirty="0"/>
              <a:t>добуток чисел </a:t>
            </a:r>
            <a:r>
              <a:rPr lang="uk-UA" sz="3600" dirty="0" smtClean="0"/>
              <a:t/>
            </a:r>
            <a:br>
              <a:rPr lang="uk-UA" sz="3600" dirty="0" smtClean="0"/>
            </a:br>
            <a:r>
              <a:rPr lang="uk-UA" sz="6600" b="1" dirty="0"/>
              <a:t>8 і 7; 8 </a:t>
            </a:r>
            <a:r>
              <a:rPr lang="uk-UA" sz="6600" b="1" dirty="0" err="1"/>
              <a:t>і</a:t>
            </a:r>
            <a:r>
              <a:rPr lang="uk-UA" sz="6600" b="1" dirty="0"/>
              <a:t> 5; 8 </a:t>
            </a:r>
            <a:r>
              <a:rPr lang="uk-UA" sz="6600" b="1" dirty="0" err="1"/>
              <a:t>і</a:t>
            </a:r>
            <a:r>
              <a:rPr lang="uk-UA" sz="6600" b="1" dirty="0"/>
              <a:t> 9, 8 </a:t>
            </a:r>
            <a:r>
              <a:rPr lang="uk-UA" sz="6600" b="1" dirty="0" err="1"/>
              <a:t>і</a:t>
            </a:r>
            <a:r>
              <a:rPr lang="uk-UA" sz="6600" b="1" dirty="0"/>
              <a:t> 3</a:t>
            </a:r>
            <a:r>
              <a:rPr lang="uk-UA" sz="6600" b="1" dirty="0" smtClean="0"/>
              <a:t>.</a:t>
            </a:r>
            <a:endParaRPr lang="ru-RU" sz="6400" b="1" dirty="0"/>
          </a:p>
        </p:txBody>
      </p:sp>
    </p:spTree>
    <p:extLst>
      <p:ext uri="{BB962C8B-B14F-4D97-AF65-F5344CB8AC3E}">
        <p14:creationId xmlns:p14="http://schemas.microsoft.com/office/powerpoint/2010/main" val="179115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116632"/>
            <a:ext cx="9108504" cy="4536504"/>
          </a:xfrm>
        </p:spPr>
        <p:txBody>
          <a:bodyPr>
            <a:normAutofit/>
          </a:bodyPr>
          <a:lstStyle/>
          <a:p>
            <a:r>
              <a:rPr lang="uk-UA" sz="3600" dirty="0" smtClean="0"/>
              <a:t>Запишіть </a:t>
            </a:r>
            <a:r>
              <a:rPr lang="uk-UA" sz="3600" dirty="0"/>
              <a:t>добуток чисел </a:t>
            </a:r>
            <a:r>
              <a:rPr lang="uk-UA" sz="3600" dirty="0" smtClean="0"/>
              <a:t/>
            </a:r>
            <a:br>
              <a:rPr lang="uk-UA" sz="3600" dirty="0" smtClean="0"/>
            </a:br>
            <a:r>
              <a:rPr lang="uk-UA" sz="6600" b="1" dirty="0" smtClean="0"/>
              <a:t>56; 40; 72, 24.</a:t>
            </a:r>
            <a:endParaRPr lang="ru-RU" sz="6400" b="1" dirty="0"/>
          </a:p>
        </p:txBody>
      </p:sp>
    </p:spTree>
    <p:extLst>
      <p:ext uri="{BB962C8B-B14F-4D97-AF65-F5344CB8AC3E}">
        <p14:creationId xmlns:p14="http://schemas.microsoft.com/office/powerpoint/2010/main" val="405718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116632"/>
            <a:ext cx="9108504" cy="4536504"/>
          </a:xfrm>
        </p:spPr>
        <p:txBody>
          <a:bodyPr>
            <a:normAutofit fontScale="90000"/>
          </a:bodyPr>
          <a:lstStyle/>
          <a:p>
            <a:r>
              <a:rPr lang="uk-UA" sz="3600" dirty="0"/>
              <a:t>Які з перелічених чисел є добутками, отриманими при множенні числа 9? Запишіть їх.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uk-UA" sz="5300" b="1" dirty="0"/>
              <a:t>40, 42, 45; </a:t>
            </a:r>
            <a:r>
              <a:rPr lang="uk-UA" sz="5300" b="1" dirty="0" smtClean="0"/>
              <a:t/>
            </a:r>
            <a:br>
              <a:rPr lang="uk-UA" sz="5300" b="1" dirty="0" smtClean="0"/>
            </a:br>
            <a:r>
              <a:rPr lang="uk-UA" sz="5300" b="1" dirty="0" smtClean="0"/>
              <a:t>35</a:t>
            </a:r>
            <a:r>
              <a:rPr lang="uk-UA" sz="5300" b="1" dirty="0"/>
              <a:t>, 36, 38; </a:t>
            </a:r>
            <a:r>
              <a:rPr lang="uk-UA" sz="5300" b="1" dirty="0" smtClean="0"/>
              <a:t/>
            </a:r>
            <a:br>
              <a:rPr lang="uk-UA" sz="5300" b="1" dirty="0" smtClean="0"/>
            </a:br>
            <a:r>
              <a:rPr lang="uk-UA" sz="5300" b="1" dirty="0" smtClean="0"/>
              <a:t>60</a:t>
            </a:r>
            <a:r>
              <a:rPr lang="uk-UA" sz="5300" b="1" dirty="0"/>
              <a:t>, 61, 63; </a:t>
            </a:r>
            <a:r>
              <a:rPr lang="uk-UA" sz="5300" b="1" dirty="0" smtClean="0"/>
              <a:t/>
            </a:r>
            <a:br>
              <a:rPr lang="uk-UA" sz="5300" b="1" dirty="0" smtClean="0"/>
            </a:br>
            <a:r>
              <a:rPr lang="uk-UA" sz="5300" b="1" dirty="0" smtClean="0"/>
              <a:t>54</a:t>
            </a:r>
            <a:r>
              <a:rPr lang="uk-UA" sz="5300" b="1" dirty="0"/>
              <a:t>, 56, 58. </a:t>
            </a:r>
            <a:endParaRPr lang="ru-RU" sz="5300" b="1" dirty="0"/>
          </a:p>
        </p:txBody>
      </p:sp>
    </p:spTree>
    <p:extLst>
      <p:ext uri="{BB962C8B-B14F-4D97-AF65-F5344CB8AC3E}">
        <p14:creationId xmlns:p14="http://schemas.microsoft.com/office/powerpoint/2010/main" val="287610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116632"/>
            <a:ext cx="9108504" cy="4536504"/>
          </a:xfrm>
        </p:spPr>
        <p:txBody>
          <a:bodyPr>
            <a:normAutofit fontScale="90000"/>
          </a:bodyPr>
          <a:lstStyle/>
          <a:p>
            <a:r>
              <a:rPr lang="uk-UA" sz="3600" dirty="0"/>
              <a:t>Які з перелічених чисел є добутками, отриманими при множенні числа 9? Запишіть їх.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uk-UA" sz="5300" b="1" dirty="0"/>
              <a:t>40, 42, </a:t>
            </a:r>
            <a:r>
              <a:rPr lang="uk-UA" sz="5300" b="1" dirty="0" smtClean="0"/>
              <a:t>45 — </a:t>
            </a:r>
            <a:r>
              <a:rPr lang="uk-UA" sz="5300" b="1" dirty="0" smtClean="0">
                <a:solidFill>
                  <a:srgbClr val="FF0000"/>
                </a:solidFill>
              </a:rPr>
              <a:t>45</a:t>
            </a:r>
            <a:r>
              <a:rPr lang="uk-UA" sz="5300" b="1" dirty="0" smtClean="0"/>
              <a:t>; </a:t>
            </a:r>
            <a:br>
              <a:rPr lang="uk-UA" sz="5300" b="1" dirty="0" smtClean="0"/>
            </a:br>
            <a:r>
              <a:rPr lang="uk-UA" sz="5300" b="1" dirty="0" smtClean="0"/>
              <a:t>35</a:t>
            </a:r>
            <a:r>
              <a:rPr lang="uk-UA" sz="5300" b="1" dirty="0"/>
              <a:t>, 36, </a:t>
            </a:r>
            <a:r>
              <a:rPr lang="uk-UA" sz="5300" b="1" dirty="0" smtClean="0"/>
              <a:t>38</a:t>
            </a:r>
            <a:r>
              <a:rPr lang="uk-UA" sz="5300" b="1" dirty="0"/>
              <a:t> — </a:t>
            </a:r>
            <a:r>
              <a:rPr lang="uk-UA" sz="5300" b="1" dirty="0" smtClean="0">
                <a:solidFill>
                  <a:srgbClr val="FF0000"/>
                </a:solidFill>
              </a:rPr>
              <a:t>36</a:t>
            </a:r>
            <a:r>
              <a:rPr lang="uk-UA" sz="5300" b="1" dirty="0" smtClean="0"/>
              <a:t>; </a:t>
            </a:r>
            <a:br>
              <a:rPr lang="uk-UA" sz="5300" b="1" dirty="0" smtClean="0"/>
            </a:br>
            <a:r>
              <a:rPr lang="uk-UA" sz="5300" b="1" dirty="0" smtClean="0"/>
              <a:t>60</a:t>
            </a:r>
            <a:r>
              <a:rPr lang="uk-UA" sz="5300" b="1" dirty="0"/>
              <a:t>, 61, </a:t>
            </a:r>
            <a:r>
              <a:rPr lang="uk-UA" sz="5300" b="1" dirty="0" smtClean="0"/>
              <a:t>63</a:t>
            </a:r>
            <a:r>
              <a:rPr lang="uk-UA" sz="5300" b="1" dirty="0"/>
              <a:t> — </a:t>
            </a:r>
            <a:r>
              <a:rPr lang="uk-UA" sz="5300" b="1" dirty="0" smtClean="0">
                <a:solidFill>
                  <a:srgbClr val="FF0000"/>
                </a:solidFill>
              </a:rPr>
              <a:t>63</a:t>
            </a:r>
            <a:r>
              <a:rPr lang="uk-UA" sz="5300" b="1" dirty="0" smtClean="0"/>
              <a:t>; </a:t>
            </a:r>
            <a:br>
              <a:rPr lang="uk-UA" sz="5300" b="1" dirty="0" smtClean="0"/>
            </a:br>
            <a:r>
              <a:rPr lang="uk-UA" sz="5300" b="1" dirty="0" smtClean="0"/>
              <a:t>54</a:t>
            </a:r>
            <a:r>
              <a:rPr lang="uk-UA" sz="5300" b="1" dirty="0"/>
              <a:t>, 56, </a:t>
            </a:r>
            <a:r>
              <a:rPr lang="uk-UA" sz="5300" b="1" dirty="0" smtClean="0"/>
              <a:t>58</a:t>
            </a:r>
            <a:r>
              <a:rPr lang="uk-UA" sz="5300" b="1" dirty="0"/>
              <a:t> — </a:t>
            </a:r>
            <a:r>
              <a:rPr lang="uk-UA" sz="5300" b="1" dirty="0" smtClean="0">
                <a:solidFill>
                  <a:srgbClr val="FF0000"/>
                </a:solidFill>
              </a:rPr>
              <a:t>54</a:t>
            </a:r>
            <a:r>
              <a:rPr lang="uk-UA" sz="5300" b="1" dirty="0" smtClean="0"/>
              <a:t>.</a:t>
            </a:r>
            <a:endParaRPr lang="ru-RU" sz="5300" b="1" dirty="0"/>
          </a:p>
        </p:txBody>
      </p:sp>
    </p:spTree>
    <p:extLst>
      <p:ext uri="{BB962C8B-B14F-4D97-AF65-F5344CB8AC3E}">
        <p14:creationId xmlns:p14="http://schemas.microsoft.com/office/powerpoint/2010/main" val="186027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8064896" cy="4032448"/>
          </a:xfrm>
        </p:spPr>
        <p:txBody>
          <a:bodyPr>
            <a:normAutofit fontScale="90000"/>
          </a:bodyPr>
          <a:lstStyle/>
          <a:p>
            <a:r>
              <a:rPr lang="uk-UA" sz="3600" dirty="0"/>
              <a:t>Серед поданих чисел виберіть значення добутків, отриманих при табличному множенні числа </a:t>
            </a:r>
            <a:r>
              <a:rPr lang="uk-UA" sz="3600" b="1" dirty="0">
                <a:solidFill>
                  <a:srgbClr val="FF0000"/>
                </a:solidFill>
              </a:rPr>
              <a:t>7</a:t>
            </a:r>
            <a:r>
              <a:rPr lang="uk-UA" sz="3600" dirty="0"/>
              <a:t>: </a:t>
            </a:r>
            <a:r>
              <a:rPr lang="uk-UA" sz="3600" dirty="0" smtClean="0"/>
              <a:t/>
            </a:r>
            <a:br>
              <a:rPr lang="uk-UA" sz="3600" dirty="0" smtClean="0"/>
            </a:br>
            <a:r>
              <a:rPr lang="uk-UA" sz="3600" dirty="0" smtClean="0"/>
              <a:t/>
            </a:r>
            <a:br>
              <a:rPr lang="uk-UA" sz="3600" dirty="0" smtClean="0"/>
            </a:br>
            <a:r>
              <a:rPr lang="uk-UA" sz="5300" b="1" dirty="0" smtClean="0"/>
              <a:t>20</a:t>
            </a:r>
            <a:r>
              <a:rPr lang="uk-UA" sz="5300" b="1" dirty="0"/>
              <a:t>, 21, 36, 35, 42, 47, 64, 63.</a:t>
            </a:r>
            <a:r>
              <a:rPr lang="ru-RU" sz="5300" b="1" dirty="0"/>
              <a:t/>
            </a:r>
            <a:br>
              <a:rPr lang="ru-RU" sz="5300" b="1" dirty="0"/>
            </a:br>
            <a:r>
              <a:rPr lang="ru-RU" dirty="0"/>
              <a:t/>
            </a:r>
            <a:br>
              <a:rPr lang="ru-RU" dirty="0"/>
            </a:b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52940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8064896" cy="4032448"/>
          </a:xfrm>
        </p:spPr>
        <p:txBody>
          <a:bodyPr>
            <a:normAutofit fontScale="90000"/>
          </a:bodyPr>
          <a:lstStyle/>
          <a:p>
            <a:r>
              <a:rPr lang="uk-UA" sz="3600" dirty="0"/>
              <a:t>Серед поданих чисел виберіть значення добутків, отриманих при табличному множенні числа </a:t>
            </a:r>
            <a:r>
              <a:rPr lang="uk-UA" sz="3600" b="1" dirty="0">
                <a:solidFill>
                  <a:srgbClr val="FF0000"/>
                </a:solidFill>
              </a:rPr>
              <a:t>7</a:t>
            </a:r>
            <a:r>
              <a:rPr lang="uk-UA" sz="3600" dirty="0"/>
              <a:t>: </a:t>
            </a:r>
            <a:r>
              <a:rPr lang="uk-UA" sz="3600" dirty="0" smtClean="0"/>
              <a:t/>
            </a:r>
            <a:br>
              <a:rPr lang="uk-UA" sz="3600" dirty="0" smtClean="0"/>
            </a:br>
            <a:r>
              <a:rPr lang="uk-UA" sz="3600" dirty="0" smtClean="0"/>
              <a:t/>
            </a:r>
            <a:br>
              <a:rPr lang="uk-UA" sz="3600" dirty="0" smtClean="0"/>
            </a:br>
            <a:r>
              <a:rPr lang="uk-UA" sz="5300" b="1" dirty="0" smtClean="0"/>
              <a:t>20</a:t>
            </a:r>
            <a:r>
              <a:rPr lang="uk-UA" sz="5300" b="1" dirty="0"/>
              <a:t>, </a:t>
            </a:r>
            <a:r>
              <a:rPr lang="uk-UA" sz="5300" b="1" dirty="0">
                <a:solidFill>
                  <a:srgbClr val="FF0000"/>
                </a:solidFill>
              </a:rPr>
              <a:t>21</a:t>
            </a:r>
            <a:r>
              <a:rPr lang="uk-UA" sz="5300" b="1" dirty="0"/>
              <a:t>, 36, </a:t>
            </a:r>
            <a:r>
              <a:rPr lang="uk-UA" sz="5300" b="1" dirty="0">
                <a:solidFill>
                  <a:srgbClr val="FF0000"/>
                </a:solidFill>
              </a:rPr>
              <a:t>35</a:t>
            </a:r>
            <a:r>
              <a:rPr lang="uk-UA" sz="5300" b="1" dirty="0"/>
              <a:t>, </a:t>
            </a:r>
            <a:r>
              <a:rPr lang="uk-UA" sz="5300" b="1" dirty="0">
                <a:solidFill>
                  <a:srgbClr val="FF0000"/>
                </a:solidFill>
              </a:rPr>
              <a:t>42</a:t>
            </a:r>
            <a:r>
              <a:rPr lang="uk-UA" sz="5300" b="1" dirty="0"/>
              <a:t>, 47, 64, </a:t>
            </a:r>
            <a:r>
              <a:rPr lang="uk-UA" sz="5300" b="1" dirty="0">
                <a:solidFill>
                  <a:srgbClr val="FF0000"/>
                </a:solidFill>
              </a:rPr>
              <a:t>63</a:t>
            </a:r>
            <a:r>
              <a:rPr lang="uk-UA" sz="5300" b="1" dirty="0"/>
              <a:t>.</a:t>
            </a:r>
            <a:r>
              <a:rPr lang="ru-RU" sz="5300" b="1" dirty="0"/>
              <a:t/>
            </a:r>
            <a:br>
              <a:rPr lang="ru-RU" sz="5300" b="1" dirty="0"/>
            </a:br>
            <a:r>
              <a:rPr lang="ru-RU" dirty="0"/>
              <a:t/>
            </a:r>
            <a:br>
              <a:rPr lang="ru-RU" dirty="0"/>
            </a:b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98431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753603" y="116632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solidFill>
                  <a:srgbClr val="C00000"/>
                </a:solidFill>
              </a:rPr>
              <a:t>Погоджуєтеся ви з твердженнями чи ні?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323528" y="1218355"/>
            <a:ext cx="86764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Arial" pitchFamily="34" charset="0"/>
              <a:buChar char="•"/>
            </a:pPr>
            <a:r>
              <a:rPr lang="uk-UA" sz="3600" dirty="0"/>
              <a:t>Я умію лічити вісімками та дев’ятками у прямому і зворотному порядку.</a:t>
            </a:r>
            <a:endParaRPr lang="ru-RU" sz="3600" dirty="0"/>
          </a:p>
          <a:p>
            <a:pPr marL="571500" lvl="0" indent="-571500">
              <a:buFont typeface="Arial" pitchFamily="34" charset="0"/>
              <a:buChar char="•"/>
            </a:pPr>
            <a:r>
              <a:rPr lang="uk-UA" sz="3600" dirty="0"/>
              <a:t>Я знаю напам’ять таблиці множення і ділення (числа 8 і 9).</a:t>
            </a:r>
            <a:endParaRPr lang="ru-RU" sz="3600" dirty="0"/>
          </a:p>
          <a:p>
            <a:pPr marL="571500" lvl="0" indent="-571500">
              <a:buFont typeface="Arial" pitchFamily="34" charset="0"/>
              <a:buChar char="•"/>
            </a:pPr>
            <a:r>
              <a:rPr lang="uk-UA" sz="3600" dirty="0"/>
              <a:t>Я можу замінити вираз на додавання однакових чисел виразом на множення.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9961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2314</TotalTime>
  <Words>205</Words>
  <Application>Microsoft Office PowerPoint</Application>
  <PresentationFormat>Екран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Тема Office</vt:lpstr>
      <vt:lpstr>Урок 11  Повторення вивченого в  2 класі.  ТАБЛИЦІ МНОЖЕННЯ ЧИСЕЛ 8, 9  І ДІЛЕННЯ НА 8, 9 </vt:lpstr>
      <vt:lpstr>Математичний диктант</vt:lpstr>
      <vt:lpstr>Запишіть добуток чисел  8 і 7; 8 і 5; 8 і 9, 8 і 3.</vt:lpstr>
      <vt:lpstr>Запишіть добуток чисел  56; 40; 72, 24.</vt:lpstr>
      <vt:lpstr>Які з перелічених чисел є добутками, отриманими при множенні числа 9? Запишіть їх. 40, 42, 45;  35, 36, 38;  60, 61, 63;  54, 56, 58. </vt:lpstr>
      <vt:lpstr>Які з перелічених чисел є добутками, отриманими при множенні числа 9? Запишіть їх. 40, 42, 45 — 45;  35, 36, 38 — 36;  60, 61, 63 — 63;  54, 56, 58 — 54.</vt:lpstr>
      <vt:lpstr>Серед поданих чисел виберіть значення добутків, отриманих при табличному множенні числа 7:   20, 21, 36, 35, 42, 47, 64, 63.  </vt:lpstr>
      <vt:lpstr>Серед поданих чисел виберіть значення добутків, отриманих при табличному множенні числа 7:   20, 21, 36, 35, 42, 47, 64, 63.  </vt:lpstr>
      <vt:lpstr>Презентація PowerPoint</vt:lpstr>
      <vt:lpstr>Презентація PowerPoint</vt:lpstr>
      <vt:lpstr>Презентація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LiteraRio1</dc:creator>
  <cp:lastModifiedBy>LiteraRio1</cp:lastModifiedBy>
  <cp:revision>73</cp:revision>
  <dcterms:created xsi:type="dcterms:W3CDTF">2020-08-25T18:04:13Z</dcterms:created>
  <dcterms:modified xsi:type="dcterms:W3CDTF">2020-09-12T13:45:12Z</dcterms:modified>
</cp:coreProperties>
</file>