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21" r:id="rId3"/>
    <p:sldId id="277" r:id="rId4"/>
    <p:sldId id="353" r:id="rId5"/>
    <p:sldId id="352" r:id="rId6"/>
    <p:sldId id="342" r:id="rId7"/>
    <p:sldId id="343" r:id="rId8"/>
    <p:sldId id="344" r:id="rId9"/>
    <p:sldId id="345" r:id="rId10"/>
    <p:sldId id="314" r:id="rId11"/>
    <p:sldId id="347" r:id="rId12"/>
    <p:sldId id="354" r:id="rId13"/>
    <p:sldId id="349" r:id="rId14"/>
    <p:sldId id="261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14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145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145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25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ОБЕРНЕНІ ЗАДАЧІ ДО ЗАДАЧ НА </a:t>
            </a:r>
            <a:r>
              <a:rPr lang="uk-UA" sz="2800" b="1" dirty="0" smtClean="0">
                <a:solidFill>
                  <a:schemeClr val="accent6"/>
                </a:solidFill>
              </a:rPr>
              <a:t>КРАТНЕ </a:t>
            </a:r>
            <a:r>
              <a:rPr lang="uk-UA" sz="2800" b="1" dirty="0" smtClean="0">
                <a:solidFill>
                  <a:schemeClr val="accent6"/>
                </a:solidFill>
              </a:rPr>
              <a:t>ПОРІВНЯННЯ </a:t>
            </a:r>
            <a:r>
              <a:rPr lang="uk-UA" sz="2800" b="1" dirty="0" smtClean="0">
                <a:solidFill>
                  <a:schemeClr val="accent6"/>
                </a:solidFill>
              </a:rPr>
              <a:t>ДВОХ ДОБУТКІВ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Розв’яжіть пряму задачу на кратне порівняння двох добутків.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71472" y="2285992"/>
            <a:ext cx="8344544" cy="32861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4200" dirty="0" smtClean="0"/>
              <a:t>Артем купив 6 зошитів по 7 грн кожен і 3 олівці по 2 грн. У скільки разів вартість олівців менша за вартість зошитів?</a:t>
            </a:r>
            <a:endParaRPr lang="ru-RU" sz="4200" dirty="0"/>
          </a:p>
        </p:txBody>
      </p:sp>
    </p:spTree>
    <p:extLst>
      <p:ext uri="{BB962C8B-B14F-4D97-AF65-F5344CB8AC3E}">
        <p14:creationId xmlns=""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2.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1428736"/>
            <a:ext cx="8344544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600" dirty="0" smtClean="0"/>
              <a:t>1) Прочитайте уважно </a:t>
            </a:r>
            <a:r>
              <a:rPr lang="uk-UA" sz="3600" dirty="0" smtClean="0"/>
              <a:t>умову та запитання (це обернена задача до </a:t>
            </a:r>
            <a:r>
              <a:rPr lang="uk-UA" sz="3600" dirty="0" smtClean="0"/>
              <a:t>розв’язаної вами раніше).</a:t>
            </a:r>
          </a:p>
          <a:p>
            <a:pPr algn="l"/>
            <a:r>
              <a:rPr lang="uk-UA" sz="3600" dirty="0" smtClean="0"/>
              <a:t>2) Розгляньте </a:t>
            </a:r>
            <a:r>
              <a:rPr lang="uk-UA" sz="3600" dirty="0" smtClean="0"/>
              <a:t>короткий запис </a:t>
            </a:r>
            <a:r>
              <a:rPr lang="uk-UA" sz="3600" dirty="0" smtClean="0"/>
              <a:t> задачі у вигляді таблиці.</a:t>
            </a:r>
          </a:p>
          <a:p>
            <a:pPr algn="l"/>
            <a:r>
              <a:rPr lang="uk-UA" sz="3600" dirty="0" smtClean="0"/>
              <a:t>3) Розв’яжіть </a:t>
            </a:r>
            <a:r>
              <a:rPr lang="uk-UA" sz="3600" dirty="0" smtClean="0"/>
              <a:t>задачу, записуючи кожну дію окремо. </a:t>
            </a:r>
            <a:endParaRPr lang="uk-UA" sz="3600" dirty="0" smtClean="0"/>
          </a:p>
          <a:p>
            <a:pPr algn="l"/>
            <a:r>
              <a:rPr lang="uk-UA" sz="3600" dirty="0" smtClean="0"/>
              <a:t>4) Складіть </a:t>
            </a:r>
            <a:r>
              <a:rPr lang="uk-UA" sz="3600" dirty="0" smtClean="0"/>
              <a:t>числовий вираз і </a:t>
            </a:r>
            <a:r>
              <a:rPr lang="uk-UA" sz="3600" dirty="0" smtClean="0"/>
              <a:t>обчисліть </a:t>
            </a:r>
            <a:r>
              <a:rPr lang="uk-UA" sz="3600" dirty="0" smtClean="0"/>
              <a:t>його значення</a:t>
            </a:r>
            <a:r>
              <a:rPr lang="uk-UA" sz="3600" dirty="0" smtClean="0"/>
              <a:t>.</a:t>
            </a:r>
            <a:endParaRPr lang="ru-RU" sz="3600" dirty="0" smtClean="0"/>
          </a:p>
        </p:txBody>
      </p:sp>
    </p:spTree>
    <p:extLst>
      <p:ext uri="{BB962C8B-B14F-4D97-AF65-F5344CB8AC3E}">
        <p14:creationId xmlns=""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2.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1428736"/>
            <a:ext cx="8344544" cy="371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800" dirty="0" smtClean="0"/>
              <a:t> </a:t>
            </a:r>
            <a:r>
              <a:rPr lang="uk-UA" sz="4800" b="1" dirty="0" smtClean="0"/>
              <a:t>Вираз</a:t>
            </a:r>
          </a:p>
          <a:p>
            <a:r>
              <a:rPr lang="uk-UA" sz="4800" dirty="0" smtClean="0"/>
              <a:t>(6 </a:t>
            </a:r>
            <a:r>
              <a:rPr lang="he-IL" sz="4800" b="1" dirty="0" smtClean="0"/>
              <a:t>ּ</a:t>
            </a:r>
            <a:r>
              <a:rPr lang="uk-UA" sz="4800" b="1" dirty="0" smtClean="0"/>
              <a:t>  </a:t>
            </a:r>
            <a:r>
              <a:rPr lang="uk-UA" sz="4800" dirty="0" smtClean="0"/>
              <a:t>7 </a:t>
            </a:r>
            <a:r>
              <a:rPr lang="uk-UA" sz="4800" dirty="0" smtClean="0"/>
              <a:t>: 7) : 3 </a:t>
            </a:r>
          </a:p>
        </p:txBody>
      </p:sp>
    </p:spTree>
    <p:extLst>
      <p:ext uri="{BB962C8B-B14F-4D97-AF65-F5344CB8AC3E}">
        <p14:creationId xmlns=""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14282" y="21429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в парах над задачею </a:t>
            </a:r>
            <a:r>
              <a:rPr lang="uk-UA" sz="2800" dirty="0" smtClean="0"/>
              <a:t>3.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714356"/>
            <a:ext cx="8273106" cy="3143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Font typeface="Arial" pitchFamily="34" charset="0"/>
              <a:buChar char="•"/>
            </a:pPr>
            <a:r>
              <a:rPr lang="uk-UA" sz="4900" dirty="0" smtClean="0"/>
              <a:t> </a:t>
            </a:r>
            <a:r>
              <a:rPr lang="uk-UA" sz="5700" dirty="0" smtClean="0"/>
              <a:t>Прочитайте умову задачі та запитання. </a:t>
            </a:r>
            <a:endParaRPr lang="uk-UA" sz="5700" dirty="0" smtClean="0"/>
          </a:p>
          <a:p>
            <a:pPr algn="l">
              <a:buFont typeface="Arial" pitchFamily="34" charset="0"/>
              <a:buChar char="•"/>
            </a:pPr>
            <a:r>
              <a:rPr lang="uk-UA" sz="5700" dirty="0" smtClean="0"/>
              <a:t> </a:t>
            </a:r>
            <a:r>
              <a:rPr lang="uk-UA" sz="5700" dirty="0" smtClean="0"/>
              <a:t>Розгляньте короткий запис у вигляді таблиці.</a:t>
            </a:r>
            <a:endParaRPr lang="uk-UA" sz="5700" dirty="0" smtClean="0"/>
          </a:p>
          <a:p>
            <a:pPr algn="l">
              <a:buFont typeface="Arial" pitchFamily="34" charset="0"/>
              <a:buChar char="•"/>
            </a:pPr>
            <a:r>
              <a:rPr lang="uk-UA" sz="5700" dirty="0" smtClean="0"/>
              <a:t> </a:t>
            </a:r>
            <a:r>
              <a:rPr lang="uk-UA" sz="5700" dirty="0" smtClean="0"/>
              <a:t>Розгляньте опорну схему.</a:t>
            </a:r>
            <a:r>
              <a:rPr lang="uk-UA" sz="5700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uk-UA" sz="5700" dirty="0" smtClean="0"/>
              <a:t> Запишіть </a:t>
            </a:r>
            <a:r>
              <a:rPr lang="uk-UA" sz="5700" dirty="0" smtClean="0"/>
              <a:t>розв’язання за поданим планом:</a:t>
            </a:r>
            <a:endParaRPr lang="ru-RU" sz="5700" dirty="0" smtClean="0"/>
          </a:p>
          <a:p>
            <a:pPr algn="l">
              <a:buFont typeface="Arial" pitchFamily="34" charset="0"/>
              <a:buChar char="•"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7737963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uk-UA" sz="3400" dirty="0" smtClean="0"/>
              <a:t>1</a:t>
            </a:r>
            <a:r>
              <a:rPr lang="uk-UA" sz="3400" dirty="0" smtClean="0"/>
              <a:t>) </a:t>
            </a:r>
            <a:r>
              <a:rPr lang="uk-UA" sz="3600" dirty="0" smtClean="0"/>
              <a:t>Скільки посадили слив?</a:t>
            </a:r>
            <a:endParaRPr lang="ru-RU" sz="3600" dirty="0" smtClean="0"/>
          </a:p>
          <a:p>
            <a:pPr lvl="0"/>
            <a:r>
              <a:rPr lang="uk-UA" sz="3600" dirty="0" smtClean="0"/>
              <a:t>2) </a:t>
            </a:r>
            <a:r>
              <a:rPr lang="uk-UA" sz="3600" dirty="0" smtClean="0"/>
              <a:t>Скільки посадили вишень?</a:t>
            </a:r>
            <a:endParaRPr lang="ru-RU" sz="3600" dirty="0" smtClean="0"/>
          </a:p>
          <a:p>
            <a:pPr lvl="0"/>
            <a:r>
              <a:rPr lang="uk-UA" sz="3600" dirty="0" smtClean="0"/>
              <a:t>3) По </a:t>
            </a:r>
            <a:r>
              <a:rPr lang="uk-UA" sz="3600" dirty="0" smtClean="0"/>
              <a:t>скільки вишень було в кожному ряду?</a:t>
            </a:r>
            <a:endParaRPr lang="ru-RU" sz="3400" dirty="0" smtClean="0"/>
          </a:p>
        </p:txBody>
      </p:sp>
    </p:spTree>
    <p:extLst>
      <p:ext uri="{BB962C8B-B14F-4D97-AF65-F5344CB8AC3E}">
        <p14:creationId xmlns="" xmlns:p14="http://schemas.microsoft.com/office/powerpoint/2010/main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встановити порядок виконання дій у виразі.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знаходити значення виразів.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складати до задачі вирази та обчислювати їх значення. 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читати короткий запис задачі, поданий у таблиці. </a:t>
            </a:r>
            <a:endParaRPr lang="ru-RU" sz="3600" dirty="0" smtClean="0"/>
          </a:p>
          <a:p>
            <a:pPr>
              <a:buFont typeface="Courier New" pitchFamily="49" charset="0"/>
              <a:buChar char="o"/>
            </a:pPr>
            <a:r>
              <a:rPr lang="uk-UA" sz="3600" dirty="0" smtClean="0"/>
              <a:t>Я вмію складати обернені задачі до задач на кратне порівняння двох добутків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 </a:t>
            </a:r>
            <a:r>
              <a:rPr lang="uk-UA" sz="3200" dirty="0" smtClean="0"/>
              <a:t>Над яким видом задач сьогодні ми працювали?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дізнатися, у скільки разів один добуток більший (менший) за інший?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Дайте відповіді на запитання, склавши рівності.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5400" dirty="0" smtClean="0"/>
              <a:t>Яка вартість 4 ручок по 7 грн кожна? 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7 </a:t>
            </a:r>
            <a:r>
              <a:rPr lang="he-IL" sz="4800" b="1" dirty="0" smtClean="0"/>
              <a:t>ּ</a:t>
            </a:r>
            <a:r>
              <a:rPr lang="uk-UA" sz="4800" b="1" dirty="0" smtClean="0"/>
              <a:t>  4</a:t>
            </a:r>
            <a:r>
              <a:rPr lang="uk-UA" sz="4800" b="1" dirty="0" smtClean="0"/>
              <a:t> </a:t>
            </a:r>
            <a:r>
              <a:rPr lang="uk-UA" sz="4800" b="1" dirty="0" smtClean="0"/>
              <a:t>= </a:t>
            </a:r>
            <a:r>
              <a:rPr lang="uk-UA" sz="4800" b="1" dirty="0" smtClean="0"/>
              <a:t>28</a:t>
            </a:r>
            <a:r>
              <a:rPr lang="uk-UA" sz="4800" b="1" dirty="0" smtClean="0"/>
              <a:t> (грн) </a:t>
            </a:r>
            <a:r>
              <a:rPr lang="uk-UA" sz="4800" b="1" dirty="0" smtClean="0"/>
              <a:t>— </a:t>
            </a:r>
            <a:r>
              <a:rPr lang="uk-UA" sz="4800" b="1" dirty="0" smtClean="0"/>
              <a:t>вартість ручок.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5400" dirty="0" smtClean="0"/>
              <a:t>Скільки маркерів по 9 грн кожний можна купити на 54 грн?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54 : 9 = 6 (м.) — можна купити.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5400" dirty="0" smtClean="0"/>
              <a:t>18 л соку розлили в 6 однакових банок порівну. Скільки літрів соку налили в кожну банку?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786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18 </a:t>
            </a:r>
            <a:r>
              <a:rPr lang="uk-UA" sz="4800" b="1" dirty="0" smtClean="0"/>
              <a:t>: </a:t>
            </a:r>
            <a:r>
              <a:rPr lang="uk-UA" sz="4800" b="1" dirty="0" smtClean="0"/>
              <a:t>6 </a:t>
            </a:r>
            <a:r>
              <a:rPr lang="uk-UA" sz="4800" b="1" dirty="0" smtClean="0"/>
              <a:t>= </a:t>
            </a:r>
            <a:r>
              <a:rPr lang="uk-UA" sz="4800" b="1" dirty="0" smtClean="0"/>
              <a:t>3 (л) </a:t>
            </a:r>
            <a:r>
              <a:rPr lang="uk-UA" sz="4800" b="1" dirty="0" smtClean="0"/>
              <a:t>— </a:t>
            </a:r>
            <a:r>
              <a:rPr lang="uk-UA" sz="4800" b="1" dirty="0" smtClean="0"/>
              <a:t>соку налили в кожну банку.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5400" dirty="0" smtClean="0"/>
              <a:t>Скільки літрів рідини вміститься у восьми дволітрових пляшках?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785786" y="3500438"/>
            <a:ext cx="8358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2 </a:t>
            </a:r>
            <a:r>
              <a:rPr lang="he-IL" sz="4800" b="1" dirty="0" smtClean="0"/>
              <a:t>ּ</a:t>
            </a:r>
            <a:r>
              <a:rPr lang="uk-UA" sz="4800" b="1" dirty="0" smtClean="0"/>
              <a:t>  8 = 16 (л) — рідини.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5400" dirty="0" smtClean="0"/>
              <a:t>Скільки треба трилітрових банок, щоб розлити 21 л меду? 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857488" y="3286124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21 </a:t>
            </a:r>
            <a:r>
              <a:rPr lang="uk-UA" sz="4800" b="1" dirty="0" smtClean="0"/>
              <a:t>: </a:t>
            </a:r>
            <a:r>
              <a:rPr lang="uk-UA" sz="4800" b="1" dirty="0" smtClean="0"/>
              <a:t>3 </a:t>
            </a:r>
            <a:r>
              <a:rPr lang="uk-UA" sz="4800" b="1" dirty="0" smtClean="0"/>
              <a:t>= </a:t>
            </a:r>
            <a:r>
              <a:rPr lang="uk-UA" sz="4800" b="1" dirty="0" smtClean="0"/>
              <a:t>7 (б.)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4800" dirty="0" smtClean="0"/>
              <a:t>У скільки разів </a:t>
            </a:r>
            <a:r>
              <a:rPr lang="uk-UA" sz="4800" dirty="0" smtClean="0"/>
              <a:t>72 </a:t>
            </a:r>
            <a:r>
              <a:rPr lang="uk-UA" sz="4800" dirty="0" smtClean="0"/>
              <a:t>більше за </a:t>
            </a:r>
            <a:r>
              <a:rPr lang="uk-UA" sz="4800" dirty="0" smtClean="0"/>
              <a:t>9?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857488" y="2928934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72 : 9 </a:t>
            </a:r>
            <a:r>
              <a:rPr lang="uk-UA" sz="4800" b="1" dirty="0" smtClean="0"/>
              <a:t>= </a:t>
            </a:r>
            <a:r>
              <a:rPr lang="uk-UA" sz="4800" b="1" dirty="0" smtClean="0"/>
              <a:t>8 </a:t>
            </a:r>
            <a:r>
              <a:rPr lang="uk-UA" sz="4800" b="1" dirty="0" smtClean="0"/>
              <a:t>(р.)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 smtClean="0"/>
              <a:t>За олівці і ручки заплатили 45 грн. Скільки заплатили за олівці, якщо вартість ручок 27 грн?</a:t>
            </a:r>
            <a:endParaRPr lang="ru-RU" sz="48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45 – 27 = 18 (грн) — вартість олівців.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428</Words>
  <Application>Microsoft Office PowerPoint</Application>
  <PresentationFormat>Экран (4:3)</PresentationFormat>
  <Paragraphs>48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25  ОБЕРНЕНІ ЗАДАЧІ ДО ЗАДАЧ НА КРАТНЕ ПОРІВНЯННЯ ДВОХ ДОБУТКІВ</vt:lpstr>
      <vt:lpstr>Дайте відповіді на запитання, склавши рівності.</vt:lpstr>
      <vt:lpstr>Яка вартість 4 ручок по 7 грн кожна? </vt:lpstr>
      <vt:lpstr>Скільки маркерів по 9 грн кожний можна купити на 54 грн?</vt:lpstr>
      <vt:lpstr>18 л соку розлили в 6 однакових банок порівну. Скільки літрів соку налили в кожну банку?</vt:lpstr>
      <vt:lpstr>Скільки літрів рідини вміститься у восьми дволітрових пляшках?</vt:lpstr>
      <vt:lpstr>Скільки треба трилітрових банок, щоб розлити 21 л меду? </vt:lpstr>
      <vt:lpstr>У скільки разів 72 більше за 9?</vt:lpstr>
      <vt:lpstr>За олівці і ручки заплатили 45 грн. Скільки заплатили за олівці, якщо вартість ручок 27 грн?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88</cp:revision>
  <dcterms:created xsi:type="dcterms:W3CDTF">2020-08-25T18:04:13Z</dcterms:created>
  <dcterms:modified xsi:type="dcterms:W3CDTF">2020-10-11T11:17:37Z</dcterms:modified>
</cp:coreProperties>
</file>